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342" r:id="rId3"/>
    <p:sldId id="263" r:id="rId4"/>
    <p:sldId id="264" r:id="rId5"/>
    <p:sldId id="266" r:id="rId6"/>
    <p:sldId id="313" r:id="rId7"/>
    <p:sldId id="275" r:id="rId8"/>
    <p:sldId id="287" r:id="rId9"/>
    <p:sldId id="286" r:id="rId10"/>
    <p:sldId id="288" r:id="rId11"/>
    <p:sldId id="289" r:id="rId12"/>
    <p:sldId id="290" r:id="rId13"/>
    <p:sldId id="291" r:id="rId14"/>
    <p:sldId id="292" r:id="rId15"/>
    <p:sldId id="285" r:id="rId16"/>
    <p:sldId id="279" r:id="rId17"/>
    <p:sldId id="280" r:id="rId18"/>
    <p:sldId id="293" r:id="rId19"/>
    <p:sldId id="281" r:id="rId20"/>
    <p:sldId id="282" r:id="rId21"/>
    <p:sldId id="294" r:id="rId22"/>
    <p:sldId id="283" r:id="rId23"/>
    <p:sldId id="284" r:id="rId24"/>
    <p:sldId id="295" r:id="rId25"/>
    <p:sldId id="298" r:id="rId26"/>
    <p:sldId id="307" r:id="rId27"/>
    <p:sldId id="309" r:id="rId28"/>
    <p:sldId id="308" r:id="rId29"/>
    <p:sldId id="310" r:id="rId30"/>
    <p:sldId id="311" r:id="rId31"/>
    <p:sldId id="296" r:id="rId32"/>
    <p:sldId id="301" r:id="rId33"/>
    <p:sldId id="297" r:id="rId34"/>
    <p:sldId id="299" r:id="rId35"/>
    <p:sldId id="300" r:id="rId36"/>
    <p:sldId id="302" r:id="rId37"/>
    <p:sldId id="316" r:id="rId38"/>
    <p:sldId id="30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33" r:id="rId52"/>
    <p:sldId id="329" r:id="rId53"/>
    <p:sldId id="330" r:id="rId54"/>
    <p:sldId id="331" r:id="rId55"/>
    <p:sldId id="332" r:id="rId56"/>
    <p:sldId id="334" r:id="rId57"/>
    <p:sldId id="335" r:id="rId58"/>
    <p:sldId id="336" r:id="rId59"/>
    <p:sldId id="341" r:id="rId60"/>
    <p:sldId id="337" r:id="rId61"/>
    <p:sldId id="33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96"/>
    <p:restoredTop sz="96327"/>
  </p:normalViewPr>
  <p:slideViewPr>
    <p:cSldViewPr snapToGrid="0">
      <p:cViewPr varScale="1">
        <p:scale>
          <a:sx n="61" d="100"/>
          <a:sy n="61" d="100"/>
        </p:scale>
        <p:origin x="240" y="1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2:22:43.011"/>
    </inkml:context>
    <inkml:brush xml:id="br0">
      <inkml:brushProperty name="width" value="0.05" units="cm"/>
      <inkml:brushProperty name="height" value="0.05" units="cm"/>
      <inkml:brushProperty name="color" value="#E71224"/>
    </inkml:brush>
  </inkml:definitions>
  <inkml:trace contextRef="#ctx0" brushRef="#br0">2107 119 24575,'-23'0'0,"3"0"0,11 0 0,0 0 0,5 4 0,-4-3 0,3 3 0,-4-4 0,1 0 0,-5 0 0,3 0 0,-2 0 0,-1 0 0,4 0 0,-8 0 0,8 0 0,-8 0 0,8-4 0,-8 3 0,8-3 0,-4 4 0,4 0 0,1 0 0,-1 0 0,0-4 0,1 3 0,-1-2 0,0 3 0,0-4 0,1 3 0,-1-3 0,0 4 0,1 0 0,-1-4 0,0 3 0,-3-3 0,2 0 0,-6 3 0,6-3 0,-6 1 0,2 2 0,-12-9 0,6 9 0,-35-5 0,3-3 0,-9 7 0,4-13 0,19 14 0,0-5 0,-19 6 0,23-4 0,-28 3 0,44-6 0,-15 6 0,23-3 0,-6 4 0,3 0 0,-5 0 0,-8-6 0,6 5 0,-16-5 0,8 6 0,-1 0 0,2 0 0,1 0 0,-3 0 0,0 0 0,3 0 0,8 0 0,1 0 0,3 0 0,6 4 0,0-3 0,3 3 0,-3-4 0,-5 0 0,-10 5 0,-6-3 0,-9 9 0,0-10 0,0 10 0,-18-9 0,22 7 0,-21-8 0,36 7 0,-8-7 0,10 3 0,0-4 0,-10 0 0,-2 5 0,-9-3 0,0 3 0,0-5 0,9 4 0,3-3 0,9 3 0,3-4 0,5 7 0,-3 31 0,9-18 0,-6 21 0,9-33 0,0 1 0,-3 0 0,2-1 0,-3 1 0,4-1 0,0 1 0,0 0 0,0-1 0,0 1 0,0-1 0,0 1 0,0 0 0,0-1 0,0 1 0,0-1 0,0 1 0,0 0 0,0-1 0,0 1 0,0-1 0,0 1 0,0 0 0,0-1 0,0 1 0,0-1 0,0 1 0,0 3 0,0-2 0,0 2 0,0-3 0,0 0 0,0 3 0,0-2 0,0 2 0,0-3 0,0-1 0,0 5 0,0-4 0,0 7 0,0-6 0,4 2 0,-4-3 0,4 0 0,-4-1 0,0 5 0,0-4 0,4 7 0,-3-6 0,3 2 0,0-3 0,-3 3 0,2-2 0,1-1 0,-3-2 0,3 2 0,0 4 0,-3 0 0,3 0 0,1 9 0,-3-11 0,3 11 0,-1-10 0,-3-2 0,3 6 0,-4-6 0,5 15 0,-3-13 0,7 14 0,-8-17 0,7 7 0,-7-6 0,6 6 0,-2-2 0,6 12 0,-2-7 0,1 4 0,-5-11 0,2-3 0,-6 0 0,7-1 0,-7 1 0,7-1 0,-4 5 0,5-4 0,-4 4 0,-1-5 0,-1-3 0,-2 3 0,3-3 0,0-1 0,-3 4 0,7-7 0,-4 7 0,5-4 0,0 5 0,-1 0 0,1-1 0,-1-3 0,1 3 0,0-4 0,3 5 0,-2-4 0,6 2 0,-3-2 0,14 6 0,1-6 0,10 6 0,0-10 0,0 5 0,0 0 0,0-5 0,-9 5 0,-3-6 0,-13 0 0,0 0 0,-1 0 0,-2 0 0,2 0 0,1 0 0,0 0 0,4 0 0,0 0 0,10 0 0,2-6 0,8 4 0,20-3 0,-14 5 0,4-4 0,-20 3 0,-10-3 0,-4 4 0,0 0 0,-1 0 0,-2 0 0,2 0 0,-3 0 0,-1 0 0,5 0 0,-4-4 0,17 3 0,-11-3 0,12 4 0,-1 0 0,-6 0 0,2 0 0,-5 0 0,-8 0 0,7 0 0,-6 0 0,6 0 0,-2 0 0,3 0 0,9 6 0,-6-5 0,6 5 0,-9-6 0,0 0 0,1 0 0,-5 0 0,3 0 0,7 0 0,-4 0 0,4 0 0,-7 0 0,-6 0 0,6 0 0,-6 0 0,6 4 0,-3-3 0,4 3 0,10-4 0,-8 0 0,8 0 0,-10 0 0,-4 0 0,0 0 0,-5-4 0,1 3 0,0-3 0,3 4 0,1 0 0,4-4 0,1 3 0,-5-3 0,3 4 0,-6 0 0,2 0 0,1 0 0,-4 0 0,0-4 0,-1 3 0,-4-3 0,9 4 0,-4 0 0,8-3 0,-8 2 0,7-3 0,-6 0 0,2 3 0,-3-3 0,-1 0 0,1 3 0,0-7 0,-1 8 0,-3-8 0,3 7 0,-4-7 0,5 3 0,0-3 0,-1-1 0,1 0 0,-4 0 0,2-3 0,-2 2 0,0-6 0,-1 6 0,-1-2 0,-2-1 0,3 0 0,0-1 0,-3 2 0,3 3 0,-4-4 0,0 4 0,0-8 0,0 4 0,0-1 0,0 2 0,0 3 0,0 0 0,0 1 0,0-1 0,0 0 0,0-3 0,0-2 0,0-3 0,0 0 0,0 3 0,0-2 0,0 6 0,0-6 0,0 6 0,0-6 0,-4 2 0,3-3 0,-3 0 0,0-1 0,3 1 0,-3 0 0,4 3 0,0-2 0,-3 6 0,2-2 0,-3-1 0,4 4 0,0-4 0,0 4 0,0 1 0,0-1 0,0 0 0,0 0 0,0-3 0,-4-2 0,3 1 0,-3-3 0,4 6 0,0-6 0,-4 2 0,3 1 0,-3-4 0,0 8 0,3-8 0,-6 4 0,6-5 0,-3 5 0,0 0 0,3 5 0,-3-1 0,4 0 0,0 1 0,0-1 0,0 0 0,0 0 0,0 1 0,0-1 0,0-3 0,0 2 0,0-3 0,-5-8 0,3 9 0,-3-10 0,1 13 0,3 0 0,-3 1 0,4 3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9036301C-9D8F-C049-B23C-7BB7FC074D80}" type="datetime1">
              <a:rPr lang="en-CA" smtClean="0"/>
              <a:t>2025-05-28</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738F450F-F85D-1043-8A5D-67085EF5EB88}" type="datetime1">
              <a:rPr lang="en-CA" smtClean="0"/>
              <a:t>2025-05-28</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6902A561-1831-1E42-9712-6B2D5F65C8BC}" type="datetime1">
              <a:rPr lang="en-CA" smtClean="0"/>
              <a:t>2025-05-28</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C767C532-D6FD-7C4F-A249-2BF3CE7330EA}" type="datetime1">
              <a:rPr lang="en-CA" smtClean="0"/>
              <a:t>2025-05-28</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6FEF796C-9A92-7149-88AB-211B3F739CB9}" type="datetime1">
              <a:rPr lang="en-CA" smtClean="0"/>
              <a:t>2025-05-28</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2A475F99-2E58-3041-BBFB-213B512EF649}" type="datetime1">
              <a:rPr lang="en-CA" smtClean="0"/>
              <a:t>2025-05-28</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D986A511-795C-1444-878A-483250875D50}" type="datetime1">
              <a:rPr lang="en-CA" smtClean="0"/>
              <a:t>2025-05-28</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2F3F4BC9-2AE0-E041-B1F0-6625B7EC7637}" type="datetime1">
              <a:rPr lang="en-CA" smtClean="0"/>
              <a:t>2025-05-28</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BFDBBA10-68C2-5946-9433-D8A31B68334E}" type="datetime1">
              <a:rPr lang="en-CA" smtClean="0"/>
              <a:t>2025-05-28</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D03FA13B-271C-FB4B-93B4-1F7424EF3398}" type="datetime1">
              <a:rPr lang="en-CA" smtClean="0"/>
              <a:t>2025-05-28</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D1442F5B-9596-DD48-9661-7E6CAE0C6040}" type="datetime1">
              <a:rPr lang="en-CA" smtClean="0"/>
              <a:t>2025-05-28</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4A6B41-B057-B148-8573-B71438FC7564}" type="datetime1">
              <a:rPr lang="en-CA" smtClean="0"/>
              <a:t>2025-05-28</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0" y="1122363"/>
            <a:ext cx="4253045"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Fundamentals of Python Programming</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C5AE0C49-6595-7C1A-6DEA-F5117BCF49E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D8987-427E-82FE-DF19-8CADABA0563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C620511-3944-B58F-C082-A33B5AC77E4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2D0910D-5EC7-2A4B-6F25-19F19A5AAEB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10</a:t>
            </a:fld>
            <a:endParaRPr lang="en-US" dirty="0">
              <a:solidFill>
                <a:schemeClr val="tx1"/>
              </a:solidFill>
            </a:endParaRPr>
          </a:p>
        </p:txBody>
      </p:sp>
      <p:sp>
        <p:nvSpPr>
          <p:cNvPr id="7" name="Rectangle 6">
            <a:extLst>
              <a:ext uri="{FF2B5EF4-FFF2-40B4-BE49-F238E27FC236}">
                <a16:creationId xmlns:a16="http://schemas.microsoft.com/office/drawing/2014/main" id="{CCC3E6B9-74C3-3780-15BE-464835DE305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F1D4A4-C25D-9A2D-D8D7-E6F298006FA4}"/>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49558C82-75FF-988D-8CE2-A42459A562A9}"/>
              </a:ext>
            </a:extLst>
          </p:cNvPr>
          <p:cNvSpPr txBox="1"/>
          <p:nvPr/>
        </p:nvSpPr>
        <p:spPr>
          <a:xfrm>
            <a:off x="765208" y="1379775"/>
            <a:ext cx="5157292" cy="4524315"/>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The success of tabulating machines led to the founding of The Tabulating Machine Company, later known as IBM, and sparked the recognition of computing's value in business and government.</a:t>
            </a:r>
          </a:p>
          <a:p>
            <a:pPr marL="342900" indent="-342900" algn="l">
              <a:buFont typeface="Arial" panose="020B0604020202020204" pitchFamily="34" charset="0"/>
              <a:buChar char="•"/>
            </a:pPr>
            <a:endParaRPr lang="en-CA" sz="2400" dirty="0"/>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The demand for faster and more flexible data processing tools set the stage for developing digital computers.</a:t>
            </a:r>
          </a:p>
        </p:txBody>
      </p:sp>
      <p:pic>
        <p:nvPicPr>
          <p:cNvPr id="3074" name="Picture 2" descr="IBM Z's 'Pervasive Encryption' Wants to Stop Data Breaches in Their Tracks  | WIRED">
            <a:extLst>
              <a:ext uri="{FF2B5EF4-FFF2-40B4-BE49-F238E27FC236}">
                <a16:creationId xmlns:a16="http://schemas.microsoft.com/office/drawing/2014/main" id="{9898B22E-61B0-4179-E630-C1A9D8D64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93" y="1458022"/>
            <a:ext cx="5255941" cy="394195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7EB47F1-5064-538C-D154-A505106E5B2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48616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D35B-B3E6-C3AD-2187-327F7D0AED1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5D3388-A5F4-978B-15CB-5BDF55865D6C}"/>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8BA9E05-BD61-EC6F-CD65-5D0E8117C013}"/>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11</a:t>
            </a:fld>
            <a:endParaRPr lang="en-US" dirty="0">
              <a:solidFill>
                <a:schemeClr val="tx1"/>
              </a:solidFill>
            </a:endParaRPr>
          </a:p>
        </p:txBody>
      </p:sp>
      <p:sp>
        <p:nvSpPr>
          <p:cNvPr id="7" name="Rectangle 6">
            <a:extLst>
              <a:ext uri="{FF2B5EF4-FFF2-40B4-BE49-F238E27FC236}">
                <a16:creationId xmlns:a16="http://schemas.microsoft.com/office/drawing/2014/main" id="{C7C0977D-A1DB-A55C-6F20-E92757DD34C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07B60D-8380-FA56-D001-77DF789CDB52}"/>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BE87FFA5-0CCF-7A03-B581-27E9E9B51966}"/>
              </a:ext>
            </a:extLst>
          </p:cNvPr>
          <p:cNvSpPr txBox="1"/>
          <p:nvPr/>
        </p:nvSpPr>
        <p:spPr>
          <a:xfrm>
            <a:off x="765207" y="1379775"/>
            <a:ext cx="6452885" cy="4893647"/>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latin typeface="-apple-system"/>
              </a:rPr>
              <a:t>Programming languages are the tools that humans use to convey instructions to computers. </a:t>
            </a:r>
          </a:p>
          <a:p>
            <a:pPr marL="342900" indent="-342900" algn="l">
              <a:buFont typeface="Arial" panose="020B0604020202020204" pitchFamily="34" charset="0"/>
              <a:buChar char="•"/>
            </a:pPr>
            <a:endParaRPr lang="en-CA" sz="2400" dirty="0">
              <a:latin typeface="-apple-system"/>
            </a:endParaRPr>
          </a:p>
          <a:p>
            <a:pPr marL="342900" indent="-342900" algn="l">
              <a:buFont typeface="Arial" panose="020B0604020202020204" pitchFamily="34" charset="0"/>
              <a:buChar char="•"/>
            </a:pPr>
            <a:r>
              <a:rPr lang="en-CA" sz="2400" b="0" i="0" u="none" strike="noStrike" dirty="0">
                <a:effectLst/>
                <a:latin typeface="-apple-system"/>
              </a:rPr>
              <a:t>They serve as the foundation for writing software and creating applications that can perform a wide range of tasks. </a:t>
            </a:r>
          </a:p>
          <a:p>
            <a:pPr marL="342900" indent="-342900" algn="l">
              <a:buFont typeface="Arial" panose="020B0604020202020204" pitchFamily="34" charset="0"/>
              <a:buChar char="•"/>
            </a:pPr>
            <a:endParaRPr lang="en-CA" sz="2400" dirty="0">
              <a:latin typeface="-apple-system"/>
            </a:endParaRPr>
          </a:p>
          <a:p>
            <a:pPr marL="342900" indent="-342900" algn="l">
              <a:buFont typeface="Arial" panose="020B0604020202020204" pitchFamily="34" charset="0"/>
              <a:buChar char="•"/>
            </a:pPr>
            <a:r>
              <a:rPr lang="en-CA" sz="2400" b="0" i="0" u="none" strike="noStrike" dirty="0">
                <a:effectLst/>
                <a:latin typeface="-apple-system"/>
              </a:rPr>
              <a:t>Each programming language has:</a:t>
            </a:r>
            <a:endParaRPr lang="en-CA" sz="2400" dirty="0">
              <a:latin typeface="-apple-system"/>
            </a:endParaRPr>
          </a:p>
          <a:p>
            <a:pPr marL="900000" indent="-342900" algn="l">
              <a:buFont typeface="Arial" panose="020B0604020202020204" pitchFamily="34" charset="0"/>
              <a:buChar char="•"/>
            </a:pPr>
            <a:r>
              <a:rPr lang="en-CA" sz="2400" b="0" i="0" u="none" strike="noStrike" dirty="0">
                <a:effectLst/>
                <a:latin typeface="-apple-system"/>
              </a:rPr>
              <a:t>unique syntax</a:t>
            </a:r>
          </a:p>
          <a:p>
            <a:pPr marL="900000" indent="-342900" algn="l">
              <a:buFont typeface="Arial" panose="020B0604020202020204" pitchFamily="34" charset="0"/>
              <a:buChar char="•"/>
            </a:pPr>
            <a:r>
              <a:rPr lang="en-CA" sz="2400" b="0" i="0" u="none" strike="noStrike" dirty="0">
                <a:effectLst/>
                <a:latin typeface="-apple-system"/>
              </a:rPr>
              <a:t>rules</a:t>
            </a:r>
          </a:p>
          <a:p>
            <a:pPr marL="900000" indent="-342900" algn="l">
              <a:buFont typeface="Arial" panose="020B0604020202020204" pitchFamily="34" charset="0"/>
              <a:buChar char="•"/>
            </a:pPr>
            <a:r>
              <a:rPr lang="en-CA" sz="2400" b="0" i="0" u="none" strike="noStrike" dirty="0">
                <a:effectLst/>
                <a:latin typeface="-apple-system"/>
              </a:rPr>
              <a:t>capabilities</a:t>
            </a:r>
          </a:p>
          <a:p>
            <a:pPr marL="900000" indent="-342900" algn="l">
              <a:buFont typeface="Arial" panose="020B0604020202020204" pitchFamily="34" charset="0"/>
              <a:buChar char="•"/>
            </a:pPr>
            <a:r>
              <a:rPr lang="en-CA" sz="2400" b="0" i="0" u="none" strike="noStrike" dirty="0">
                <a:effectLst/>
                <a:latin typeface="-apple-system"/>
              </a:rPr>
              <a:t>suitable for specific purposes.</a:t>
            </a:r>
            <a:endParaRPr lang="en-CA" sz="2400" b="0" i="0" u="none" strike="noStrike" dirty="0">
              <a:effectLst/>
            </a:endParaRPr>
          </a:p>
        </p:txBody>
      </p:sp>
      <p:pic>
        <p:nvPicPr>
          <p:cNvPr id="5122" name="Picture 2" descr="Top 11 Popular Programming Languages for 2024">
            <a:extLst>
              <a:ext uri="{FF2B5EF4-FFF2-40B4-BE49-F238E27FC236}">
                <a16:creationId xmlns:a16="http://schemas.microsoft.com/office/drawing/2014/main" id="{2A0B586E-E97A-D333-88CA-F4658AFB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631" y="1699631"/>
            <a:ext cx="5332838" cy="426627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EC21508-1791-F16A-097D-D2629B884F9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85986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82700-A4A5-C1C1-798C-1FFFC49ABDA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33FA81-A547-FD79-871F-4DF5626EE63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8E09B294-CD28-676D-F253-6421A32DB306}"/>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12</a:t>
            </a:fld>
            <a:endParaRPr lang="en-US" dirty="0">
              <a:solidFill>
                <a:schemeClr val="tx1"/>
              </a:solidFill>
            </a:endParaRPr>
          </a:p>
        </p:txBody>
      </p:sp>
      <p:sp>
        <p:nvSpPr>
          <p:cNvPr id="7" name="Rectangle 6">
            <a:extLst>
              <a:ext uri="{FF2B5EF4-FFF2-40B4-BE49-F238E27FC236}">
                <a16:creationId xmlns:a16="http://schemas.microsoft.com/office/drawing/2014/main" id="{D60159B0-C9A0-89F5-41E3-5346BCD0D96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E04072-E0BA-C605-8A51-341DDEF51F11}"/>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DC1E190E-9E6C-FDDD-13B8-2E436629FADA}"/>
              </a:ext>
            </a:extLst>
          </p:cNvPr>
          <p:cNvSpPr txBox="1"/>
          <p:nvPr/>
        </p:nvSpPr>
        <p:spPr>
          <a:xfrm>
            <a:off x="765208" y="1379775"/>
            <a:ext cx="10698246"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Early computers relied on plug boards and physical wiring, making programming complex and time-consuming.</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Punch cards were used to input and output data in early computers.</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The development of electronic memory in the late 1940s and 1950s led to stored-program computers and the von Neumann architecture.</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Punch cards were commonly used to load programming data into computers until electronic memory became feasible.</a:t>
            </a:r>
          </a:p>
          <a:p>
            <a:pPr marL="342900" indent="-342900" algn="l">
              <a:buFont typeface="Arial" panose="020B0604020202020204" pitchFamily="34" charset="0"/>
              <a:buChar char="•"/>
            </a:pPr>
            <a:endParaRPr lang="en-CA" sz="2400" b="0" i="0" u="none" strike="noStrike" dirty="0">
              <a:effectLst/>
            </a:endParaRPr>
          </a:p>
        </p:txBody>
      </p:sp>
      <p:sp>
        <p:nvSpPr>
          <p:cNvPr id="2" name="Footer Placeholder 1">
            <a:extLst>
              <a:ext uri="{FF2B5EF4-FFF2-40B4-BE49-F238E27FC236}">
                <a16:creationId xmlns:a16="http://schemas.microsoft.com/office/drawing/2014/main" id="{72C98EF3-D49A-4330-3501-7F364E3466B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00164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8A8C8-5376-A170-914C-C45F246EB37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8A443CF-D4BD-7D7E-5F42-D6CF95221C2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B6608B1F-0D7B-BE33-A7D2-D580BC8EDA05}"/>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13</a:t>
            </a:fld>
            <a:endParaRPr lang="en-US" dirty="0">
              <a:solidFill>
                <a:schemeClr val="tx1"/>
              </a:solidFill>
            </a:endParaRPr>
          </a:p>
        </p:txBody>
      </p:sp>
      <p:sp>
        <p:nvSpPr>
          <p:cNvPr id="7" name="Rectangle 6">
            <a:extLst>
              <a:ext uri="{FF2B5EF4-FFF2-40B4-BE49-F238E27FC236}">
                <a16:creationId xmlns:a16="http://schemas.microsoft.com/office/drawing/2014/main" id="{582395F5-C03B-5A5A-AD08-EA354E521351}"/>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EA3773-7679-2F97-0D04-4558FCB0ADB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EB59921A-7CD2-0382-0A2B-CEBA2F431992}"/>
              </a:ext>
            </a:extLst>
          </p:cNvPr>
          <p:cNvSpPr txBox="1"/>
          <p:nvPr/>
        </p:nvSpPr>
        <p:spPr>
          <a:xfrm>
            <a:off x="765207" y="1379775"/>
            <a:ext cx="5524081"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Panel programming, which involved switches and control panels, was another method used for programming early computers.</a:t>
            </a:r>
          </a:p>
          <a:p>
            <a:pPr marL="342900" indent="-342900" algn="l">
              <a:buFont typeface="Arial" panose="020B0604020202020204" pitchFamily="34" charset="0"/>
              <a:buChar char="•"/>
            </a:pPr>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Early home computers, like the Altair 8800, relied on switches for programming.</a:t>
            </a:r>
          </a:p>
          <a:p>
            <a:pPr marL="342900" indent="-342900" algn="l">
              <a:buFont typeface="Arial" panose="020B0604020202020204" pitchFamily="34" charset="0"/>
              <a:buChar char="•"/>
            </a:pPr>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Programming languages emerged as a simpler way to write programs, marking a significant advancement in computer programming.</a:t>
            </a:r>
          </a:p>
        </p:txBody>
      </p:sp>
      <p:pic>
        <p:nvPicPr>
          <p:cNvPr id="6146" name="Picture 2" descr="Altair 8800 - Front Panel Programming Tutorial #1 - YouTube">
            <a:extLst>
              <a:ext uri="{FF2B5EF4-FFF2-40B4-BE49-F238E27FC236}">
                <a16:creationId xmlns:a16="http://schemas.microsoft.com/office/drawing/2014/main" id="{BE076D93-BD9B-24E0-B5ED-D33139F17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732" y="1801270"/>
            <a:ext cx="5229140" cy="325545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6C7A3A4-E119-4DF7-C30D-3D952739C05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3673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C282-959E-255C-62B5-7340DB9EDF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7913774-6F85-B608-5A45-EFE11A84CD2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BD181C62-E899-AD2A-0AD2-39FC3E99DAF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14</a:t>
            </a:fld>
            <a:endParaRPr lang="en-US" dirty="0">
              <a:solidFill>
                <a:schemeClr val="tx1"/>
              </a:solidFill>
            </a:endParaRPr>
          </a:p>
        </p:txBody>
      </p:sp>
      <p:sp>
        <p:nvSpPr>
          <p:cNvPr id="7" name="Rectangle 6">
            <a:extLst>
              <a:ext uri="{FF2B5EF4-FFF2-40B4-BE49-F238E27FC236}">
                <a16:creationId xmlns:a16="http://schemas.microsoft.com/office/drawing/2014/main" id="{C300D47D-960F-9576-FCDD-B12BCE26D8F4}"/>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82109C-8C03-6941-7A10-E4AA7CAA8FD2}"/>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10E8E583-4337-221B-035F-40336C326F80}"/>
              </a:ext>
            </a:extLst>
          </p:cNvPr>
          <p:cNvSpPr txBox="1"/>
          <p:nvPr/>
        </p:nvSpPr>
        <p:spPr>
          <a:xfrm>
            <a:off x="765208" y="1379775"/>
            <a:ext cx="6237758"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latin typeface="-apple-system"/>
              </a:rPr>
              <a:t>The passage emphasizes the complexity and expertise required for early computer programming.</a:t>
            </a:r>
          </a:p>
          <a:p>
            <a:pPr algn="l"/>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Punch cards and punched paper tape were important data storage methods in the early days of computing.</a:t>
            </a:r>
          </a:p>
          <a:p>
            <a:pPr marL="342900" indent="-342900" algn="l">
              <a:buFont typeface="Arial" panose="020B0604020202020204" pitchFamily="34" charset="0"/>
              <a:buChar char="•"/>
            </a:pPr>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The passage hints at more advanced data storage technologies like hard drives, CDs, DVDs, and USB thumb drives.</a:t>
            </a:r>
          </a:p>
        </p:txBody>
      </p:sp>
      <p:pic>
        <p:nvPicPr>
          <p:cNvPr id="7172" name="Picture 4" descr="What is a Punch Card?">
            <a:extLst>
              <a:ext uri="{FF2B5EF4-FFF2-40B4-BE49-F238E27FC236}">
                <a16:creationId xmlns:a16="http://schemas.microsoft.com/office/drawing/2014/main" id="{77482780-7A61-06F0-EF1D-55400CE6D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2467" y="781027"/>
            <a:ext cx="3920196" cy="535248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958348C-F156-FDDC-20A0-D3671B8208B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31564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02A44-A7B0-CDBD-AB8B-386EA4BE5EF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85EA5DD-3153-8F4D-C8CD-FC29DAA3A8B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E6EED661-766F-D314-022D-0D35B3E50673}"/>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15</a:t>
            </a:fld>
            <a:endParaRPr lang="en-US" dirty="0">
              <a:solidFill>
                <a:schemeClr val="tx1"/>
              </a:solidFill>
            </a:endParaRPr>
          </a:p>
        </p:txBody>
      </p:sp>
      <p:sp>
        <p:nvSpPr>
          <p:cNvPr id="7" name="Rectangle 6">
            <a:extLst>
              <a:ext uri="{FF2B5EF4-FFF2-40B4-BE49-F238E27FC236}">
                <a16:creationId xmlns:a16="http://schemas.microsoft.com/office/drawing/2014/main" id="{46960544-6A2A-1706-1228-7E6DF4556E42}"/>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E3998E-4F21-49EE-4FE5-6325929FE97B}"/>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Programming</a:t>
            </a:r>
          </a:p>
        </p:txBody>
      </p:sp>
      <p:pic>
        <p:nvPicPr>
          <p:cNvPr id="3" name="Picture 2" descr="A graph with numbers and a circle&#10;&#10;Description automatically generated with medium confidence">
            <a:extLst>
              <a:ext uri="{FF2B5EF4-FFF2-40B4-BE49-F238E27FC236}">
                <a16:creationId xmlns:a16="http://schemas.microsoft.com/office/drawing/2014/main" id="{8BCAA515-CA5F-2AF5-DEF4-97B53DC30B45}"/>
              </a:ext>
            </a:extLst>
          </p:cNvPr>
          <p:cNvPicPr>
            <a:picLocks noChangeAspect="1"/>
          </p:cNvPicPr>
          <p:nvPr/>
        </p:nvPicPr>
        <p:blipFill>
          <a:blip r:embed="rId2"/>
          <a:stretch>
            <a:fillRect/>
          </a:stretch>
        </p:blipFill>
        <p:spPr>
          <a:xfrm>
            <a:off x="1126156" y="1437571"/>
            <a:ext cx="4345747" cy="2279878"/>
          </a:xfrm>
          <a:prstGeom prst="rect">
            <a:avLst/>
          </a:prstGeom>
        </p:spPr>
      </p:pic>
      <p:pic>
        <p:nvPicPr>
          <p:cNvPr id="9" name="Picture 8" descr="A graph with numbers and a number&#10;&#10;Description automatically generated with medium confidence">
            <a:extLst>
              <a:ext uri="{FF2B5EF4-FFF2-40B4-BE49-F238E27FC236}">
                <a16:creationId xmlns:a16="http://schemas.microsoft.com/office/drawing/2014/main" id="{BD87914A-BAEA-8C8A-9DA9-5A70CCF7111E}"/>
              </a:ext>
            </a:extLst>
          </p:cNvPr>
          <p:cNvPicPr>
            <a:picLocks noChangeAspect="1"/>
          </p:cNvPicPr>
          <p:nvPr/>
        </p:nvPicPr>
        <p:blipFill>
          <a:blip r:embed="rId3"/>
          <a:stretch>
            <a:fillRect/>
          </a:stretch>
        </p:blipFill>
        <p:spPr>
          <a:xfrm>
            <a:off x="6819560" y="1404391"/>
            <a:ext cx="4345746" cy="2313058"/>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932D3DE9-C42B-36EF-F5BB-0309E3ACC672}"/>
              </a:ext>
            </a:extLst>
          </p:cNvPr>
          <p:cNvPicPr>
            <a:picLocks noChangeAspect="1"/>
          </p:cNvPicPr>
          <p:nvPr/>
        </p:nvPicPr>
        <p:blipFill>
          <a:blip r:embed="rId4"/>
          <a:stretch>
            <a:fillRect/>
          </a:stretch>
        </p:blipFill>
        <p:spPr>
          <a:xfrm>
            <a:off x="1126155" y="3972196"/>
            <a:ext cx="4345748" cy="2292502"/>
          </a:xfrm>
          <a:prstGeom prst="rect">
            <a:avLst/>
          </a:prstGeom>
        </p:spPr>
      </p:pic>
      <p:pic>
        <p:nvPicPr>
          <p:cNvPr id="13" name="Picture 12" descr="A graph with numbers and a number&#10;&#10;Description automatically generated with medium confidence">
            <a:extLst>
              <a:ext uri="{FF2B5EF4-FFF2-40B4-BE49-F238E27FC236}">
                <a16:creationId xmlns:a16="http://schemas.microsoft.com/office/drawing/2014/main" id="{19ABBC85-6E48-6338-9AE5-24DFC2B3EB84}"/>
              </a:ext>
            </a:extLst>
          </p:cNvPr>
          <p:cNvPicPr>
            <a:picLocks noChangeAspect="1"/>
          </p:cNvPicPr>
          <p:nvPr/>
        </p:nvPicPr>
        <p:blipFill>
          <a:blip r:embed="rId5"/>
          <a:stretch>
            <a:fillRect/>
          </a:stretch>
        </p:blipFill>
        <p:spPr>
          <a:xfrm>
            <a:off x="6819560" y="3996837"/>
            <a:ext cx="4345746" cy="2279450"/>
          </a:xfrm>
          <a:prstGeom prst="rect">
            <a:avLst/>
          </a:prstGeom>
        </p:spPr>
      </p:pic>
      <p:sp>
        <p:nvSpPr>
          <p:cNvPr id="2" name="Footer Placeholder 1">
            <a:extLst>
              <a:ext uri="{FF2B5EF4-FFF2-40B4-BE49-F238E27FC236}">
                <a16:creationId xmlns:a16="http://schemas.microsoft.com/office/drawing/2014/main" id="{95EF372B-1D58-6603-6991-3605ABB5F31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28774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DC3F0-F41E-F7EB-6E15-9EAF211EE1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E83F856-E6F2-565D-CCC0-302CCE461EA8}"/>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BBC18F0-E8AC-5DD9-CE79-CCBF430432FB}"/>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16</a:t>
            </a:fld>
            <a:endParaRPr lang="en-US" dirty="0">
              <a:solidFill>
                <a:schemeClr val="tx1"/>
              </a:solidFill>
            </a:endParaRPr>
          </a:p>
        </p:txBody>
      </p:sp>
      <p:sp>
        <p:nvSpPr>
          <p:cNvPr id="7" name="Rectangle 6">
            <a:extLst>
              <a:ext uri="{FF2B5EF4-FFF2-40B4-BE49-F238E27FC236}">
                <a16:creationId xmlns:a16="http://schemas.microsoft.com/office/drawing/2014/main" id="{3FE31466-A4E9-325F-9CA5-2FCD0F9E259C}"/>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4B96B2-58D9-1D29-D44E-AA1CEA59202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Programming</a:t>
            </a:r>
          </a:p>
        </p:txBody>
      </p:sp>
      <p:pic>
        <p:nvPicPr>
          <p:cNvPr id="3" name="Picture 2" descr="A graph with numbers and a number&#10;&#10;Description automatically generated with medium confidence">
            <a:extLst>
              <a:ext uri="{FF2B5EF4-FFF2-40B4-BE49-F238E27FC236}">
                <a16:creationId xmlns:a16="http://schemas.microsoft.com/office/drawing/2014/main" id="{EBAFAD32-BE75-7A3F-0780-E794E08E91D7}"/>
              </a:ext>
            </a:extLst>
          </p:cNvPr>
          <p:cNvPicPr>
            <a:picLocks noChangeAspect="1"/>
          </p:cNvPicPr>
          <p:nvPr/>
        </p:nvPicPr>
        <p:blipFill>
          <a:blip r:embed="rId2"/>
          <a:stretch>
            <a:fillRect/>
          </a:stretch>
        </p:blipFill>
        <p:spPr>
          <a:xfrm>
            <a:off x="6454906" y="599904"/>
            <a:ext cx="5409837" cy="2829096"/>
          </a:xfrm>
          <a:prstGeom prst="rect">
            <a:avLst/>
          </a:prstGeom>
        </p:spPr>
      </p:pic>
      <p:pic>
        <p:nvPicPr>
          <p:cNvPr id="9218" name="Picture 2">
            <a:extLst>
              <a:ext uri="{FF2B5EF4-FFF2-40B4-BE49-F238E27FC236}">
                <a16:creationId xmlns:a16="http://schemas.microsoft.com/office/drawing/2014/main" id="{0579B906-9FEC-706E-78F2-4733FAF0E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 y="3496311"/>
            <a:ext cx="6230873" cy="292851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1E1B184-F330-C369-C031-A9551C86EC2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93065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9C7E4-BCAF-6B30-A129-07B44643B5B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3A7CBD7-4F2B-9A15-A2F5-E84043CAABC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16B39C5-57E4-E593-4635-118222B6E10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17</a:t>
            </a:fld>
            <a:endParaRPr lang="en-US" dirty="0">
              <a:solidFill>
                <a:schemeClr val="tx1"/>
              </a:solidFill>
            </a:endParaRPr>
          </a:p>
        </p:txBody>
      </p:sp>
      <p:sp>
        <p:nvSpPr>
          <p:cNvPr id="7" name="Rectangle 6">
            <a:extLst>
              <a:ext uri="{FF2B5EF4-FFF2-40B4-BE49-F238E27FC236}">
                <a16:creationId xmlns:a16="http://schemas.microsoft.com/office/drawing/2014/main" id="{EB5960D1-0ADD-47E6-1303-1D9A45D5C35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208C5C4-9154-7303-7329-0F77198B95F1}"/>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 of Programming languages</a:t>
            </a:r>
          </a:p>
        </p:txBody>
      </p:sp>
      <p:sp>
        <p:nvSpPr>
          <p:cNvPr id="3" name="TextBox 2">
            <a:extLst>
              <a:ext uri="{FF2B5EF4-FFF2-40B4-BE49-F238E27FC236}">
                <a16:creationId xmlns:a16="http://schemas.microsoft.com/office/drawing/2014/main" id="{A2F60852-CB9C-8064-2649-E446310A6775}"/>
              </a:ext>
            </a:extLst>
          </p:cNvPr>
          <p:cNvSpPr txBox="1"/>
          <p:nvPr/>
        </p:nvSpPr>
        <p:spPr>
          <a:xfrm>
            <a:off x="765207" y="1377165"/>
            <a:ext cx="11077387" cy="4524315"/>
          </a:xfrm>
          <a:prstGeom prst="rect">
            <a:avLst/>
          </a:prstGeom>
          <a:noFill/>
        </p:spPr>
        <p:txBody>
          <a:bodyPr wrap="square">
            <a:spAutoFit/>
          </a:bodyPr>
          <a:lstStyle/>
          <a:p>
            <a:r>
              <a:rPr lang="en-CA" sz="2400" b="0" i="0" u="none" strike="noStrike" dirty="0">
                <a:effectLst/>
              </a:rPr>
              <a:t>Programming languages can be categorized into various types, including:</a:t>
            </a:r>
          </a:p>
          <a:p>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High-Level Languages: </a:t>
            </a:r>
          </a:p>
          <a:p>
            <a:r>
              <a:rPr lang="en-CA" sz="2400" b="0" i="0" u="none" strike="noStrike" dirty="0">
                <a:effectLst/>
              </a:rPr>
              <a:t>High-level programming languages are closer to human languages and further from machine code. They are designed to be easy to read and understand, making it easier for programmers to write, maintain, and debug code. These languages abstract away the complexities of the hardware, like memory management. </a:t>
            </a:r>
            <a:r>
              <a:rPr lang="en-CA" sz="2400" b="1" i="0" u="none" strike="noStrike" dirty="0">
                <a:effectLst/>
              </a:rPr>
              <a:t>Example:</a:t>
            </a:r>
            <a:r>
              <a:rPr lang="en-CA" sz="2400" b="0" i="0" u="none" strike="noStrike" dirty="0">
                <a:effectLst/>
              </a:rPr>
              <a:t> Python, Java, C#</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Low-Level Languages: </a:t>
            </a:r>
          </a:p>
          <a:p>
            <a:r>
              <a:rPr lang="en-CA" sz="2400" i="0" u="none" strike="noStrike" dirty="0">
                <a:effectLst/>
              </a:rPr>
              <a:t>Low-level languages are closer to machine code and provide less abstraction from the hardware. They offer more control over hardware and system resources, making them suitable for system programming. Example: Assembly Language, C</a:t>
            </a:r>
          </a:p>
        </p:txBody>
      </p:sp>
      <p:sp>
        <p:nvSpPr>
          <p:cNvPr id="2" name="Footer Placeholder 1">
            <a:extLst>
              <a:ext uri="{FF2B5EF4-FFF2-40B4-BE49-F238E27FC236}">
                <a16:creationId xmlns:a16="http://schemas.microsoft.com/office/drawing/2014/main" id="{A4817EC3-3309-0F63-DC3E-F064848C97E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6384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60E62-38C9-A7BD-E5DE-DF9C3B6EE28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5240494-BF47-7140-69E4-9EC196E6E3F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AA4F9B4B-B6BF-E421-E16E-EB9C7AEC795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18</a:t>
            </a:fld>
            <a:endParaRPr lang="en-US" dirty="0">
              <a:solidFill>
                <a:schemeClr val="tx1"/>
              </a:solidFill>
            </a:endParaRPr>
          </a:p>
        </p:txBody>
      </p:sp>
      <p:sp>
        <p:nvSpPr>
          <p:cNvPr id="7" name="Rectangle 6">
            <a:extLst>
              <a:ext uri="{FF2B5EF4-FFF2-40B4-BE49-F238E27FC236}">
                <a16:creationId xmlns:a16="http://schemas.microsoft.com/office/drawing/2014/main" id="{89BDCDBA-6ED4-9CC4-A839-FE2860A76F6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300EE5-3E96-FE99-6943-F56172519D1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 of Programming languages</a:t>
            </a:r>
          </a:p>
        </p:txBody>
      </p:sp>
      <p:sp>
        <p:nvSpPr>
          <p:cNvPr id="3" name="TextBox 2">
            <a:extLst>
              <a:ext uri="{FF2B5EF4-FFF2-40B4-BE49-F238E27FC236}">
                <a16:creationId xmlns:a16="http://schemas.microsoft.com/office/drawing/2014/main" id="{C544BB9A-CF1A-AD60-AF86-FEA0A2F7F6D8}"/>
              </a:ext>
            </a:extLst>
          </p:cNvPr>
          <p:cNvSpPr txBox="1"/>
          <p:nvPr/>
        </p:nvSpPr>
        <p:spPr>
          <a:xfrm>
            <a:off x="765208" y="1377165"/>
            <a:ext cx="10887816" cy="4893647"/>
          </a:xfrm>
          <a:prstGeom prst="rect">
            <a:avLst/>
          </a:prstGeom>
          <a:noFill/>
        </p:spPr>
        <p:txBody>
          <a:bodyPr wrap="square">
            <a:spAutoFit/>
          </a:bodyPr>
          <a:lstStyle/>
          <a:p>
            <a:r>
              <a:rPr lang="en-CA" sz="2400" b="0" i="0" u="none" strike="noStrike" dirty="0">
                <a:effectLst/>
              </a:rPr>
              <a:t>Programming languages can be categorized into various types, including:</a:t>
            </a:r>
          </a:p>
          <a:p>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Scripting Languages: </a:t>
            </a:r>
          </a:p>
          <a:p>
            <a:r>
              <a:rPr lang="en-CA" sz="2400" i="0" u="none" strike="noStrike" dirty="0">
                <a:effectLst/>
              </a:rPr>
              <a:t>Scripting languages are used for automating tasks and are often interpreted rather than compiled. They are usually easy to learn and write and can manipulate the objects of the system they are running on. </a:t>
            </a:r>
          </a:p>
          <a:p>
            <a:r>
              <a:rPr lang="en-CA" sz="2400" b="1" i="0" u="none" strike="noStrike" dirty="0">
                <a:effectLst/>
              </a:rPr>
              <a:t>Example:</a:t>
            </a:r>
            <a:r>
              <a:rPr lang="en-CA" sz="2400" i="0" u="none" strike="noStrike" dirty="0">
                <a:effectLst/>
              </a:rPr>
              <a:t> JavaScript, Python, Bash</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Domain-Specific Languages (DSL):</a:t>
            </a:r>
          </a:p>
          <a:p>
            <a:r>
              <a:rPr lang="en-CA" sz="2400" b="0" i="0" u="none" strike="noStrike" dirty="0">
                <a:effectLst/>
              </a:rPr>
              <a:t>DSLs are specialized languages developed for specific tasks or domains. They are not general-purpose languages but tailored to solve problems efficiently in a specific area.</a:t>
            </a:r>
          </a:p>
          <a:p>
            <a:r>
              <a:rPr lang="en-CA" sz="2400" b="1" dirty="0"/>
              <a:t>Example: </a:t>
            </a:r>
            <a:r>
              <a:rPr lang="en-CA" sz="2400" dirty="0"/>
              <a:t>SQL, HTML</a:t>
            </a:r>
            <a:endParaRPr lang="en-CA" sz="2400" i="0" u="none" strike="noStrike" dirty="0">
              <a:effectLst/>
            </a:endParaRPr>
          </a:p>
          <a:p>
            <a:endParaRPr lang="en-CA" sz="2400" dirty="0"/>
          </a:p>
        </p:txBody>
      </p:sp>
      <p:sp>
        <p:nvSpPr>
          <p:cNvPr id="2" name="Footer Placeholder 1">
            <a:extLst>
              <a:ext uri="{FF2B5EF4-FFF2-40B4-BE49-F238E27FC236}">
                <a16:creationId xmlns:a16="http://schemas.microsoft.com/office/drawing/2014/main" id="{24566F60-068F-AB8E-A476-CFD5CA32DAC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07670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77F06-44E2-9A37-8734-DD97B7D2DA4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711BFDF-DD0C-0A03-4CA3-393BEC0F5DA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91AB47C-856E-A1B1-E585-C4648048BA8F}"/>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19</a:t>
            </a:fld>
            <a:endParaRPr lang="en-US" dirty="0">
              <a:solidFill>
                <a:schemeClr val="tx1"/>
              </a:solidFill>
            </a:endParaRPr>
          </a:p>
        </p:txBody>
      </p:sp>
      <p:sp>
        <p:nvSpPr>
          <p:cNvPr id="7" name="Rectangle 6">
            <a:extLst>
              <a:ext uri="{FF2B5EF4-FFF2-40B4-BE49-F238E27FC236}">
                <a16:creationId xmlns:a16="http://schemas.microsoft.com/office/drawing/2014/main" id="{AE0985BB-C14C-B7C0-74EA-7A4FBCCBB775}"/>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351C62-F61F-8553-BB58-84CC85DC5266}"/>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 of Programming languages</a:t>
            </a:r>
          </a:p>
        </p:txBody>
      </p:sp>
      <p:sp>
        <p:nvSpPr>
          <p:cNvPr id="3" name="TextBox 2">
            <a:extLst>
              <a:ext uri="{FF2B5EF4-FFF2-40B4-BE49-F238E27FC236}">
                <a16:creationId xmlns:a16="http://schemas.microsoft.com/office/drawing/2014/main" id="{70952EC0-6E4E-2EB0-DF5F-B3445A7C7447}"/>
              </a:ext>
            </a:extLst>
          </p:cNvPr>
          <p:cNvSpPr txBox="1"/>
          <p:nvPr/>
        </p:nvSpPr>
        <p:spPr>
          <a:xfrm>
            <a:off x="546232" y="2137398"/>
            <a:ext cx="6094140" cy="341632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High-level languages, such as Python, Java, and C++, are designed to be more human-readable and provide abstractions that simplify the process of coding.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Low-level languages, like assembly or machine code, offer more direct control over computer hardware but are less accessible to human programmers.</a:t>
            </a:r>
            <a:endParaRPr lang="en-US" sz="2400" dirty="0"/>
          </a:p>
        </p:txBody>
      </p:sp>
      <p:pic>
        <p:nvPicPr>
          <p:cNvPr id="10242" name="Picture 2">
            <a:extLst>
              <a:ext uri="{FF2B5EF4-FFF2-40B4-BE49-F238E27FC236}">
                <a16:creationId xmlns:a16="http://schemas.microsoft.com/office/drawing/2014/main" id="{728475A1-1852-A88D-E4C5-2110B9274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671" y="881121"/>
            <a:ext cx="4529563" cy="254787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BEFD1830-2163-3809-A0E1-97272D188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009" y="3868728"/>
            <a:ext cx="4882886" cy="274662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847BB6A-3BD2-B2DF-8122-4579CADCFC8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7206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Engineering from University 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729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581F8-E93D-65F8-D473-AF8640CBF4B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B562BE-7387-1C3F-490B-80AF62C16451}"/>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167F61B-08CD-3DED-940F-14ECD8C5F1F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20</a:t>
            </a:fld>
            <a:endParaRPr lang="en-US" dirty="0">
              <a:solidFill>
                <a:schemeClr val="tx1"/>
              </a:solidFill>
            </a:endParaRPr>
          </a:p>
        </p:txBody>
      </p:sp>
      <p:sp>
        <p:nvSpPr>
          <p:cNvPr id="7" name="Rectangle 6">
            <a:extLst>
              <a:ext uri="{FF2B5EF4-FFF2-40B4-BE49-F238E27FC236}">
                <a16:creationId xmlns:a16="http://schemas.microsoft.com/office/drawing/2014/main" id="{10D9F60F-7A8E-82FC-1C7B-6377FE4ACF4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F0E79B-59A6-A302-AF1A-043B7095DF1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to choose a programming language? </a:t>
            </a:r>
          </a:p>
        </p:txBody>
      </p:sp>
      <p:sp>
        <p:nvSpPr>
          <p:cNvPr id="3" name="TextBox 2">
            <a:extLst>
              <a:ext uri="{FF2B5EF4-FFF2-40B4-BE49-F238E27FC236}">
                <a16:creationId xmlns:a16="http://schemas.microsoft.com/office/drawing/2014/main" id="{F1455F29-69A8-5BE3-B13E-263A8B6A5AE5}"/>
              </a:ext>
            </a:extLst>
          </p:cNvPr>
          <p:cNvSpPr txBox="1"/>
          <p:nvPr/>
        </p:nvSpPr>
        <p:spPr>
          <a:xfrm>
            <a:off x="765208" y="1487461"/>
            <a:ext cx="5914372"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Different programming languages have different strengths and areas of application.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Some languages are optimized for web development, while others excel in scientific computing, data analysis, or artificial intelligence.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For example, Python is widely used for web development, scientific computing, and machine learning due to its simplicity, versatility, and extensive libraries.</a:t>
            </a:r>
            <a:endParaRPr lang="en-US" sz="2400" dirty="0"/>
          </a:p>
        </p:txBody>
      </p:sp>
      <p:pic>
        <p:nvPicPr>
          <p:cNvPr id="11266" name="Picture 2">
            <a:extLst>
              <a:ext uri="{FF2B5EF4-FFF2-40B4-BE49-F238E27FC236}">
                <a16:creationId xmlns:a16="http://schemas.microsoft.com/office/drawing/2014/main" id="{F292B65A-454B-D14F-8536-927DA169C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307" y="2618307"/>
            <a:ext cx="5080000" cy="24511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EC7FD9B-84C6-5A19-12CA-6DA5D2C3958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74022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AEFC0-23D8-0EEA-790F-760E78A0A32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C526A81-7488-1DFC-0C4B-17D444C2A3FF}"/>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B28C5E3-A2B1-977B-3E20-B2B9DCDA852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21</a:t>
            </a:fld>
            <a:endParaRPr lang="en-US" dirty="0">
              <a:solidFill>
                <a:schemeClr val="tx1"/>
              </a:solidFill>
            </a:endParaRPr>
          </a:p>
        </p:txBody>
      </p:sp>
      <p:sp>
        <p:nvSpPr>
          <p:cNvPr id="7" name="Rectangle 6">
            <a:extLst>
              <a:ext uri="{FF2B5EF4-FFF2-40B4-BE49-F238E27FC236}">
                <a16:creationId xmlns:a16="http://schemas.microsoft.com/office/drawing/2014/main" id="{3F7F75B0-4E8B-8E30-3B52-C1E5320CA65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6F8036-6362-0E4A-1B7D-F4C2BCAE207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to choose a programming language? </a:t>
            </a:r>
          </a:p>
        </p:txBody>
      </p:sp>
      <p:sp>
        <p:nvSpPr>
          <p:cNvPr id="3" name="TextBox 2">
            <a:extLst>
              <a:ext uri="{FF2B5EF4-FFF2-40B4-BE49-F238E27FC236}">
                <a16:creationId xmlns:a16="http://schemas.microsoft.com/office/drawing/2014/main" id="{B5BE2CD8-1914-901F-B1C9-AF7C1331F864}"/>
              </a:ext>
            </a:extLst>
          </p:cNvPr>
          <p:cNvSpPr txBox="1"/>
          <p:nvPr/>
        </p:nvSpPr>
        <p:spPr>
          <a:xfrm>
            <a:off x="765208" y="1477531"/>
            <a:ext cx="6037036" cy="4524315"/>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latin typeface="-apple-system"/>
              </a:rPr>
              <a:t>When choosing a programming language, it is crucial to consider factors such as: </a:t>
            </a:r>
          </a:p>
          <a:p>
            <a:pPr marL="342900" indent="-342900">
              <a:buFont typeface="Arial" panose="020B0604020202020204" pitchFamily="34" charset="0"/>
              <a:buChar char="•"/>
            </a:pPr>
            <a:endParaRPr lang="en-CA" sz="2400" b="0" i="0" u="none" strike="noStrike" dirty="0">
              <a:effectLst/>
              <a:latin typeface="-apple-system"/>
            </a:endParaRPr>
          </a:p>
          <a:p>
            <a:pPr marL="900000" indent="-342900">
              <a:buFont typeface="Arial" panose="020B0604020202020204" pitchFamily="34" charset="0"/>
              <a:buChar char="•"/>
            </a:pPr>
            <a:r>
              <a:rPr lang="en-CA" sz="2400" b="0" i="0" u="none" strike="noStrike" dirty="0">
                <a:effectLst/>
                <a:latin typeface="-apple-system"/>
              </a:rPr>
              <a:t>the nature of the project</a:t>
            </a:r>
          </a:p>
          <a:p>
            <a:pPr marL="900000" indent="-342900">
              <a:buFont typeface="Arial" panose="020B0604020202020204" pitchFamily="34" charset="0"/>
              <a:buChar char="•"/>
            </a:pPr>
            <a:r>
              <a:rPr lang="en-CA" sz="2400" b="0" i="0" u="none" strike="noStrike" dirty="0">
                <a:effectLst/>
                <a:latin typeface="-apple-system"/>
              </a:rPr>
              <a:t>the target platform or environment </a:t>
            </a:r>
          </a:p>
          <a:p>
            <a:pPr marL="900000" indent="-342900">
              <a:buFont typeface="Arial" panose="020B0604020202020204" pitchFamily="34" charset="0"/>
              <a:buChar char="•"/>
            </a:pPr>
            <a:r>
              <a:rPr lang="en-CA" sz="2400" b="0" i="0" u="none" strike="noStrike" dirty="0">
                <a:effectLst/>
                <a:latin typeface="-apple-system"/>
              </a:rPr>
              <a:t>the availability of resources </a:t>
            </a:r>
            <a:endParaRPr lang="en-CA" sz="2400" dirty="0">
              <a:latin typeface="-apple-system"/>
            </a:endParaRPr>
          </a:p>
          <a:p>
            <a:pPr marL="900000" indent="-342900">
              <a:buFont typeface="Arial" panose="020B0604020202020204" pitchFamily="34" charset="0"/>
              <a:buChar char="•"/>
            </a:pPr>
            <a:r>
              <a:rPr lang="en-CA" sz="2400" b="0" i="0" u="none" strike="noStrike" dirty="0">
                <a:effectLst/>
                <a:latin typeface="-apple-system"/>
              </a:rPr>
              <a:t>community support</a:t>
            </a:r>
          </a:p>
          <a:p>
            <a:pPr marL="900000" indent="-342900">
              <a:buFont typeface="Arial" panose="020B0604020202020204" pitchFamily="34" charset="0"/>
              <a:buChar char="•"/>
            </a:pPr>
            <a:r>
              <a:rPr lang="en-CA" sz="2400" b="0" i="0" u="none" strike="noStrike" dirty="0">
                <a:effectLst/>
                <a:latin typeface="-apple-system"/>
              </a:rPr>
              <a:t>personal preferences or familiarity</a:t>
            </a:r>
          </a:p>
          <a:p>
            <a:pPr marL="342900" indent="-342900">
              <a:buFont typeface="Arial" panose="020B0604020202020204" pitchFamily="34" charset="0"/>
              <a:buChar char="•"/>
            </a:pPr>
            <a:endParaRPr lang="en-CA" sz="2400" dirty="0">
              <a:latin typeface="-apple-system"/>
            </a:endParaRPr>
          </a:p>
          <a:p>
            <a:pPr marL="342900" indent="-342900">
              <a:buFont typeface="Arial" panose="020B0604020202020204" pitchFamily="34" charset="0"/>
              <a:buChar char="•"/>
            </a:pPr>
            <a:r>
              <a:rPr lang="en-CA" sz="2400" b="0" i="0" u="none" strike="noStrike" dirty="0">
                <a:effectLst/>
                <a:latin typeface="-apple-system"/>
              </a:rPr>
              <a:t>Each language comes with its own trade-offs in terms of performance, development time, and scalability.</a:t>
            </a:r>
            <a:endParaRPr lang="en-US" sz="2400" dirty="0"/>
          </a:p>
        </p:txBody>
      </p:sp>
      <p:pic>
        <p:nvPicPr>
          <p:cNvPr id="13314" name="Picture 2" descr="How to Choose a Programming Language - Wyzant Blog">
            <a:extLst>
              <a:ext uri="{FF2B5EF4-FFF2-40B4-BE49-F238E27FC236}">
                <a16:creationId xmlns:a16="http://schemas.microsoft.com/office/drawing/2014/main" id="{8D37E9CC-E4CC-6452-A47C-BC33306CE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8361" y="2271712"/>
            <a:ext cx="4902288" cy="275753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5F55DFC-6076-8AE4-1AA7-E7554C65D7D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00068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2AD59-2CF5-479B-F064-C5898F24AE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130DBF4-794E-BAD2-7C74-B8893E9F3DA9}"/>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252A8B89-6C13-0E12-8FCA-57E7D2B2768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22</a:t>
            </a:fld>
            <a:endParaRPr lang="en-US" dirty="0">
              <a:solidFill>
                <a:schemeClr val="tx1"/>
              </a:solidFill>
            </a:endParaRPr>
          </a:p>
        </p:txBody>
      </p:sp>
      <p:sp>
        <p:nvSpPr>
          <p:cNvPr id="7" name="Rectangle 6">
            <a:extLst>
              <a:ext uri="{FF2B5EF4-FFF2-40B4-BE49-F238E27FC236}">
                <a16:creationId xmlns:a16="http://schemas.microsoft.com/office/drawing/2014/main" id="{878E5A8A-B1E9-95B8-472D-51C63EF8EF2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DC4403C-A6AE-5A11-CFAA-A4E615AE944A}"/>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to learn a programming language?</a:t>
            </a:r>
          </a:p>
        </p:txBody>
      </p:sp>
      <p:sp>
        <p:nvSpPr>
          <p:cNvPr id="3" name="TextBox 2">
            <a:extLst>
              <a:ext uri="{FF2B5EF4-FFF2-40B4-BE49-F238E27FC236}">
                <a16:creationId xmlns:a16="http://schemas.microsoft.com/office/drawing/2014/main" id="{0AEBEA12-1C89-46BF-3336-582B07C4AEB6}"/>
              </a:ext>
            </a:extLst>
          </p:cNvPr>
          <p:cNvSpPr txBox="1"/>
          <p:nvPr/>
        </p:nvSpPr>
        <p:spPr>
          <a:xfrm>
            <a:off x="609090" y="1286976"/>
            <a:ext cx="6452327" cy="5262979"/>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Learning a programming language involves understanding its </a:t>
            </a:r>
            <a:r>
              <a:rPr lang="en-CA" sz="2400" b="1" i="0" u="none" strike="noStrike" dirty="0">
                <a:effectLst/>
              </a:rPr>
              <a:t>syntax</a:t>
            </a:r>
            <a:r>
              <a:rPr lang="en-CA" sz="2400" b="0" i="0" u="none" strike="noStrike" dirty="0">
                <a:effectLst/>
              </a:rPr>
              <a:t>, </a:t>
            </a:r>
            <a:r>
              <a:rPr lang="en-CA" sz="2400" b="1" i="0" u="none" strike="noStrike" dirty="0">
                <a:effectLst/>
              </a:rPr>
              <a:t>semantics</a:t>
            </a:r>
            <a:r>
              <a:rPr lang="en-CA" sz="2400" b="0" i="0" u="none" strike="noStrike" dirty="0">
                <a:effectLst/>
              </a:rPr>
              <a:t>, and </a:t>
            </a:r>
            <a:r>
              <a:rPr lang="en-CA" sz="2400" b="1" i="0" u="none" strike="noStrike" dirty="0">
                <a:effectLst/>
              </a:rPr>
              <a:t>best practices</a:t>
            </a:r>
            <a:r>
              <a:rPr lang="en-CA" sz="2400" b="0" i="0" u="none" strike="noStrike" dirty="0">
                <a:effectLst/>
              </a:rPr>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It requires grasping fundamental programming concepts such as </a:t>
            </a:r>
            <a:r>
              <a:rPr lang="en-CA" sz="2400" b="1" i="0" u="none" strike="noStrike" dirty="0">
                <a:effectLst/>
              </a:rPr>
              <a:t>variables</a:t>
            </a:r>
            <a:r>
              <a:rPr lang="en-CA" sz="2400" b="0" i="0" u="none" strike="noStrike" dirty="0">
                <a:effectLst/>
              </a:rPr>
              <a:t>, </a:t>
            </a:r>
            <a:r>
              <a:rPr lang="en-CA" sz="2400" b="1" i="0" u="none" strike="noStrike" dirty="0">
                <a:effectLst/>
              </a:rPr>
              <a:t>data types</a:t>
            </a:r>
            <a:r>
              <a:rPr lang="en-CA" sz="2400" b="0" i="0" u="none" strike="noStrike" dirty="0">
                <a:effectLst/>
              </a:rPr>
              <a:t>, </a:t>
            </a:r>
            <a:r>
              <a:rPr lang="en-CA" sz="2400" b="1" i="0" u="none" strike="noStrike" dirty="0">
                <a:effectLst/>
              </a:rPr>
              <a:t>control structures</a:t>
            </a:r>
            <a:r>
              <a:rPr lang="en-CA" sz="2400" b="0" i="0" u="none" strike="noStrike" dirty="0">
                <a:effectLst/>
              </a:rPr>
              <a:t>, </a:t>
            </a:r>
            <a:r>
              <a:rPr lang="en-CA" sz="2400" b="1" i="0" u="none" strike="noStrike" dirty="0">
                <a:effectLst/>
              </a:rPr>
              <a:t>functions</a:t>
            </a:r>
            <a:r>
              <a:rPr lang="en-CA" sz="2400" b="0" i="0" u="none" strike="noStrike" dirty="0">
                <a:effectLst/>
              </a:rPr>
              <a:t>, and </a:t>
            </a:r>
            <a:r>
              <a:rPr lang="en-CA" sz="2400" b="1" i="0" u="none" strike="noStrike" dirty="0">
                <a:effectLst/>
              </a:rPr>
              <a:t>object-oriented programming principles</a:t>
            </a:r>
            <a:r>
              <a:rPr lang="en-CA" sz="2400" b="0" i="0" u="none" strike="noStrike" dirty="0">
                <a:effectLst/>
              </a:rPr>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While the learning curve for each language may vary, many beginners find high-level languages like </a:t>
            </a:r>
            <a:r>
              <a:rPr lang="en-CA" sz="2400" b="1" i="0" u="none" strike="noStrike" dirty="0">
                <a:effectLst/>
              </a:rPr>
              <a:t>Python</a:t>
            </a:r>
            <a:r>
              <a:rPr lang="en-CA" sz="2400" b="0" i="0" u="none" strike="noStrike" dirty="0">
                <a:effectLst/>
              </a:rPr>
              <a:t> to be more approachable and beginner-friendly due to their clear syntax and extensive documentation.</a:t>
            </a:r>
            <a:endParaRPr lang="en-US" sz="2400" dirty="0"/>
          </a:p>
        </p:txBody>
      </p:sp>
      <p:pic>
        <p:nvPicPr>
          <p:cNvPr id="14338" name="Picture 2">
            <a:extLst>
              <a:ext uri="{FF2B5EF4-FFF2-40B4-BE49-F238E27FC236}">
                <a16:creationId xmlns:a16="http://schemas.microsoft.com/office/drawing/2014/main" id="{7377889A-03E9-2BF9-D338-92089E818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442" y="2484975"/>
            <a:ext cx="4613909" cy="251458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C7438D7-062D-DA21-BDA6-DE3A5E7701E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34279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01DFC-ADA1-79B0-3E7F-500D0A3513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35B08CC-DD9C-5A87-EF9C-28305310A38B}"/>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FD2BE7B-00BF-4678-6E95-ECC98B11434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23</a:t>
            </a:fld>
            <a:endParaRPr lang="en-US" dirty="0">
              <a:solidFill>
                <a:schemeClr val="tx1"/>
              </a:solidFill>
            </a:endParaRPr>
          </a:p>
        </p:txBody>
      </p:sp>
      <p:sp>
        <p:nvSpPr>
          <p:cNvPr id="7" name="Rectangle 6">
            <a:extLst>
              <a:ext uri="{FF2B5EF4-FFF2-40B4-BE49-F238E27FC236}">
                <a16:creationId xmlns:a16="http://schemas.microsoft.com/office/drawing/2014/main" id="{B984BC67-F214-B01C-4152-5016C4A1CEB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3C38C5C-A783-0BF6-5904-2E61A2D8BC4B}"/>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Choose Python</a:t>
            </a:r>
          </a:p>
        </p:txBody>
      </p:sp>
      <p:sp>
        <p:nvSpPr>
          <p:cNvPr id="3" name="TextBox 2">
            <a:extLst>
              <a:ext uri="{FF2B5EF4-FFF2-40B4-BE49-F238E27FC236}">
                <a16:creationId xmlns:a16="http://schemas.microsoft.com/office/drawing/2014/main" id="{32F1599F-14E2-30DE-3647-120261D936DE}"/>
              </a:ext>
            </a:extLst>
          </p:cNvPr>
          <p:cNvSpPr txBox="1"/>
          <p:nvPr/>
        </p:nvSpPr>
        <p:spPr>
          <a:xfrm>
            <a:off x="586908" y="1875752"/>
            <a:ext cx="4598529" cy="3416320"/>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effectLst/>
              </a:rPr>
              <a:t>Python is a versatile and powerful programming language that has gained immense popularity among developers worldwide. It offers several compelling reasons why it is an excellent choice for both beginners and experienced programmers.</a:t>
            </a:r>
            <a:endParaRPr lang="en-US" sz="2400" dirty="0"/>
          </a:p>
        </p:txBody>
      </p:sp>
      <p:pic>
        <p:nvPicPr>
          <p:cNvPr id="15362" name="Picture 2" descr="10 Reasons to Choose Python for Your Next Web Development Project -  DataScienceCentral.com">
            <a:extLst>
              <a:ext uri="{FF2B5EF4-FFF2-40B4-BE49-F238E27FC236}">
                <a16:creationId xmlns:a16="http://schemas.microsoft.com/office/drawing/2014/main" id="{935EF3E3-55E6-75AD-D023-D46D7A385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400" y="1407698"/>
            <a:ext cx="6196786" cy="404260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F58BAF2-BD1B-8770-EE8A-5AA9A7E9E24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53807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DCF21-CC40-E7E8-F3D7-697CA31F854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15E17F-AE1B-AFC5-306C-2B3243388FBC}"/>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C76C9B3-FB12-0957-A235-612713167E03}"/>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24</a:t>
            </a:fld>
            <a:endParaRPr lang="en-US" dirty="0">
              <a:solidFill>
                <a:schemeClr val="tx1"/>
              </a:solidFill>
            </a:endParaRPr>
          </a:p>
        </p:txBody>
      </p:sp>
      <p:sp>
        <p:nvSpPr>
          <p:cNvPr id="7" name="Rectangle 6">
            <a:extLst>
              <a:ext uri="{FF2B5EF4-FFF2-40B4-BE49-F238E27FC236}">
                <a16:creationId xmlns:a16="http://schemas.microsoft.com/office/drawing/2014/main" id="{0AAA1DD7-81BE-1FBE-13B2-1FCCC57CCFBE}"/>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030A46C-01F0-DA51-D04B-4ABD6462CCC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Simplicity and Versatility </a:t>
            </a:r>
          </a:p>
        </p:txBody>
      </p:sp>
      <p:sp>
        <p:nvSpPr>
          <p:cNvPr id="3" name="TextBox 2">
            <a:extLst>
              <a:ext uri="{FF2B5EF4-FFF2-40B4-BE49-F238E27FC236}">
                <a16:creationId xmlns:a16="http://schemas.microsoft.com/office/drawing/2014/main" id="{286F79DB-BC4E-27F2-F03D-163D568ED04D}"/>
              </a:ext>
            </a:extLst>
          </p:cNvPr>
          <p:cNvSpPr txBox="1"/>
          <p:nvPr/>
        </p:nvSpPr>
        <p:spPr>
          <a:xfrm>
            <a:off x="765208" y="1536174"/>
            <a:ext cx="9527368" cy="3785652"/>
          </a:xfrm>
          <a:prstGeom prst="rect">
            <a:avLst/>
          </a:prstGeom>
          <a:noFill/>
        </p:spPr>
        <p:txBody>
          <a:bodyPr wrap="square">
            <a:spAutoFit/>
          </a:bodyPr>
          <a:lstStyle/>
          <a:p>
            <a:pPr marL="342900" indent="-342900">
              <a:buFont typeface="Arial" panose="020B0604020202020204" pitchFamily="34" charset="0"/>
              <a:buChar char="•"/>
            </a:pPr>
            <a:r>
              <a:rPr lang="en-US" sz="2400" dirty="0"/>
              <a:t>Python is known for its simplicity, clean syntax, and readability. It has a small number of reserved keywords, making it easy to learn and understand while reducing syntax errors and promoting code maintainability.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Python is a versatile and easy-to-use language that offers a wide range of programming constructs, including complex dynamic data types, structured and functional programming paradigms, and comprehensive support for object-oriented programming. With its vast library of classes and functions, Python can handle diverse applications and domains.</a:t>
            </a:r>
          </a:p>
        </p:txBody>
      </p:sp>
      <p:sp>
        <p:nvSpPr>
          <p:cNvPr id="2" name="Footer Placeholder 1">
            <a:extLst>
              <a:ext uri="{FF2B5EF4-FFF2-40B4-BE49-F238E27FC236}">
                <a16:creationId xmlns:a16="http://schemas.microsoft.com/office/drawing/2014/main" id="{1F20DE8F-DA67-9F14-0445-D823026F7BC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4971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C788-F424-9CA3-080F-85FB2152231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E032DF1-991F-5E54-14DF-C48AD130E297}"/>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EBCD30F-98DD-5102-3A25-853B4705BDE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25</a:t>
            </a:fld>
            <a:endParaRPr lang="en-US" dirty="0">
              <a:solidFill>
                <a:schemeClr val="tx1"/>
              </a:solidFill>
            </a:endParaRPr>
          </a:p>
        </p:txBody>
      </p:sp>
      <p:sp>
        <p:nvSpPr>
          <p:cNvPr id="7" name="Rectangle 6">
            <a:extLst>
              <a:ext uri="{FF2B5EF4-FFF2-40B4-BE49-F238E27FC236}">
                <a16:creationId xmlns:a16="http://schemas.microsoft.com/office/drawing/2014/main" id="{6F0E8678-32E1-7CB6-19C0-7681BC72378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08FB74-F61A-51AF-BA32-C3F70DA935C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Simplicity and Versatility </a:t>
            </a:r>
          </a:p>
        </p:txBody>
      </p:sp>
      <p:pic>
        <p:nvPicPr>
          <p:cNvPr id="16386" name="Picture 2">
            <a:extLst>
              <a:ext uri="{FF2B5EF4-FFF2-40B4-BE49-F238E27FC236}">
                <a16:creationId xmlns:a16="http://schemas.microsoft.com/office/drawing/2014/main" id="{93C14C7E-C701-C8B7-829C-9D1264987F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869"/>
          <a:stretch/>
        </p:blipFill>
        <p:spPr bwMode="auto">
          <a:xfrm>
            <a:off x="497578" y="1637038"/>
            <a:ext cx="5797291" cy="29065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0AB4D5D7-BF34-4381-1D00-A08FC26CF0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22"/>
          <a:stretch/>
        </p:blipFill>
        <p:spPr bwMode="auto">
          <a:xfrm>
            <a:off x="6413089" y="3480216"/>
            <a:ext cx="5685882" cy="290656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A26B923-B295-0F18-4A19-BB053DE79F4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80025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FB597-1996-7EFA-EC88-F19BEAC67C0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063F51C-F86E-03D0-E599-E74E3315C4C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98FEA5D-41B2-C6C0-22F6-0188BD7BF49D}"/>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26</a:t>
            </a:fld>
            <a:endParaRPr lang="en-US" dirty="0">
              <a:solidFill>
                <a:schemeClr val="tx1"/>
              </a:solidFill>
            </a:endParaRPr>
          </a:p>
        </p:txBody>
      </p:sp>
      <p:sp>
        <p:nvSpPr>
          <p:cNvPr id="7" name="Rectangle 6">
            <a:extLst>
              <a:ext uri="{FF2B5EF4-FFF2-40B4-BE49-F238E27FC236}">
                <a16:creationId xmlns:a16="http://schemas.microsoft.com/office/drawing/2014/main" id="{E264F293-CFEA-279D-77C5-7B44A1FD08F5}"/>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98AB0E-9A38-D59B-7AF3-A5FE84C9C99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Features and Applications</a:t>
            </a:r>
          </a:p>
        </p:txBody>
      </p:sp>
      <p:sp>
        <p:nvSpPr>
          <p:cNvPr id="3" name="TextBox 2">
            <a:extLst>
              <a:ext uri="{FF2B5EF4-FFF2-40B4-BE49-F238E27FC236}">
                <a16:creationId xmlns:a16="http://schemas.microsoft.com/office/drawing/2014/main" id="{FFC9DDAD-371E-04CE-E584-8C16E96F36ED}"/>
              </a:ext>
            </a:extLst>
          </p:cNvPr>
          <p:cNvSpPr txBox="1"/>
          <p:nvPr/>
        </p:nvSpPr>
        <p:spPr>
          <a:xfrm>
            <a:off x="765208" y="1397034"/>
            <a:ext cx="10853636" cy="4893647"/>
          </a:xfrm>
          <a:prstGeom prst="rect">
            <a:avLst/>
          </a:prstGeom>
          <a:noFill/>
        </p:spPr>
        <p:txBody>
          <a:bodyPr wrap="square">
            <a:spAutoFit/>
          </a:bodyPr>
          <a:lstStyle/>
          <a:p>
            <a:r>
              <a:rPr lang="en-US" sz="2400" dirty="0"/>
              <a:t>Python is widely recognized for its extensive array of features. When coupled with its simplicity and robust community support, Python becomes an exceptional option for a broad spectrum of applications.</a:t>
            </a:r>
          </a:p>
          <a:p>
            <a:endParaRPr lang="en-US" sz="2400" dirty="0"/>
          </a:p>
          <a:p>
            <a:r>
              <a:rPr lang="en-US" sz="2400" dirty="0"/>
              <a:t>Features such as: </a:t>
            </a:r>
          </a:p>
          <a:p>
            <a:endParaRPr lang="en-US" sz="2400" dirty="0"/>
          </a:p>
          <a:p>
            <a:pPr marL="342900" indent="-342900">
              <a:buFont typeface="Arial" panose="020B0604020202020204" pitchFamily="34" charset="0"/>
              <a:buChar char="•"/>
            </a:pPr>
            <a:r>
              <a:rPr lang="en-US" sz="2400" dirty="0"/>
              <a:t>Dynamic Typing and Automatic Memory Management</a:t>
            </a:r>
          </a:p>
          <a:p>
            <a:pPr marL="342900" indent="-342900">
              <a:buFont typeface="Arial" panose="020B0604020202020204" pitchFamily="34" charset="0"/>
              <a:buChar char="•"/>
            </a:pPr>
            <a:r>
              <a:rPr lang="en-US" sz="2400" dirty="0"/>
              <a:t>Extensive Standard Library and Third-Party Packages</a:t>
            </a:r>
          </a:p>
          <a:p>
            <a:pPr marL="342900" indent="-342900">
              <a:buFont typeface="Arial" panose="020B0604020202020204" pitchFamily="34" charset="0"/>
              <a:buChar char="•"/>
            </a:pPr>
            <a:r>
              <a:rPr lang="en-US" sz="2400" dirty="0"/>
              <a:t>Object-Oriented Programming (OOP)</a:t>
            </a:r>
          </a:p>
          <a:p>
            <a:pPr marL="342900" indent="-342900">
              <a:buFont typeface="Arial" panose="020B0604020202020204" pitchFamily="34" charset="0"/>
              <a:buChar char="•"/>
            </a:pPr>
            <a:r>
              <a:rPr lang="en-US" sz="2400" dirty="0"/>
              <a:t>Multiplatform Support</a:t>
            </a:r>
          </a:p>
          <a:p>
            <a:pPr marL="342900" indent="-342900">
              <a:buFont typeface="Arial" panose="020B0604020202020204" pitchFamily="34" charset="0"/>
              <a:buChar char="•"/>
            </a:pPr>
            <a:r>
              <a:rPr lang="en-US" sz="2400" dirty="0"/>
              <a:t>Web Development</a:t>
            </a:r>
          </a:p>
          <a:p>
            <a:pPr marL="342900" indent="-342900">
              <a:buFont typeface="Arial" panose="020B0604020202020204" pitchFamily="34" charset="0"/>
              <a:buChar char="•"/>
            </a:pPr>
            <a:r>
              <a:rPr lang="en-US" sz="2400" dirty="0"/>
              <a:t>Data Analysis and Scientific Computing</a:t>
            </a:r>
          </a:p>
          <a:p>
            <a:pPr marL="342900" indent="-342900">
              <a:buFont typeface="Arial" panose="020B0604020202020204" pitchFamily="34" charset="0"/>
              <a:buChar char="•"/>
            </a:pPr>
            <a:r>
              <a:rPr lang="en-US" sz="2400" dirty="0"/>
              <a:t>Machine Learning and Artificial Intelligence </a:t>
            </a:r>
          </a:p>
        </p:txBody>
      </p:sp>
      <p:sp>
        <p:nvSpPr>
          <p:cNvPr id="2" name="Footer Placeholder 1">
            <a:extLst>
              <a:ext uri="{FF2B5EF4-FFF2-40B4-BE49-F238E27FC236}">
                <a16:creationId xmlns:a16="http://schemas.microsoft.com/office/drawing/2014/main" id="{F32F6A1D-D3C7-BBCD-EC3F-1E31C11D3E4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24131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857D9-A900-A9B0-96CD-8938121F7AD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03F8908-253C-95F9-D646-0A9C0400C3F8}"/>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A5A98D56-BF2A-0C76-6DB9-C09B175F57E1}"/>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27</a:t>
            </a:fld>
            <a:endParaRPr lang="en-US" dirty="0">
              <a:solidFill>
                <a:schemeClr val="tx1"/>
              </a:solidFill>
            </a:endParaRPr>
          </a:p>
        </p:txBody>
      </p:sp>
      <p:sp>
        <p:nvSpPr>
          <p:cNvPr id="7" name="Rectangle 6">
            <a:extLst>
              <a:ext uri="{FF2B5EF4-FFF2-40B4-BE49-F238E27FC236}">
                <a16:creationId xmlns:a16="http://schemas.microsoft.com/office/drawing/2014/main" id="{FE5489AF-1179-8357-04BD-FC28AE24E95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A37D302-78C2-D751-C8CB-E57E2D1A0C05}"/>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Features and Applications</a:t>
            </a:r>
          </a:p>
        </p:txBody>
      </p:sp>
      <p:pic>
        <p:nvPicPr>
          <p:cNvPr id="9" name="Picture 8" descr="A screenshot of a computer screen&#10;&#10;Description automatically generated">
            <a:extLst>
              <a:ext uri="{FF2B5EF4-FFF2-40B4-BE49-F238E27FC236}">
                <a16:creationId xmlns:a16="http://schemas.microsoft.com/office/drawing/2014/main" id="{B04D427F-5CA3-41F9-94D3-B1223E8354A2}"/>
              </a:ext>
            </a:extLst>
          </p:cNvPr>
          <p:cNvPicPr>
            <a:picLocks noChangeAspect="1"/>
          </p:cNvPicPr>
          <p:nvPr/>
        </p:nvPicPr>
        <p:blipFill>
          <a:blip r:embed="rId2"/>
          <a:stretch>
            <a:fillRect/>
          </a:stretch>
        </p:blipFill>
        <p:spPr>
          <a:xfrm>
            <a:off x="6887817" y="3369364"/>
            <a:ext cx="5052392" cy="2730841"/>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EC46EB0E-06AA-CC4A-FC67-E2CDC1E574F5}"/>
              </a:ext>
            </a:extLst>
          </p:cNvPr>
          <p:cNvPicPr>
            <a:picLocks noChangeAspect="1"/>
          </p:cNvPicPr>
          <p:nvPr/>
        </p:nvPicPr>
        <p:blipFill>
          <a:blip r:embed="rId3"/>
          <a:stretch>
            <a:fillRect/>
          </a:stretch>
        </p:blipFill>
        <p:spPr>
          <a:xfrm>
            <a:off x="761896" y="1614081"/>
            <a:ext cx="5477013" cy="2802857"/>
          </a:xfrm>
          <a:prstGeom prst="rect">
            <a:avLst/>
          </a:prstGeom>
        </p:spPr>
      </p:pic>
      <p:sp>
        <p:nvSpPr>
          <p:cNvPr id="2" name="Footer Placeholder 1">
            <a:extLst>
              <a:ext uri="{FF2B5EF4-FFF2-40B4-BE49-F238E27FC236}">
                <a16:creationId xmlns:a16="http://schemas.microsoft.com/office/drawing/2014/main" id="{99F374E4-6257-B6CA-D144-715AE4FDA60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28228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60729-5BD9-A259-8FCB-9D2982C2DB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BCC63A-2E67-7C74-E3AB-AE21598CA76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ABE6495-FC43-A427-32C5-BADE2336A7F5}"/>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28</a:t>
            </a:fld>
            <a:endParaRPr lang="en-US" dirty="0">
              <a:solidFill>
                <a:schemeClr val="tx1"/>
              </a:solidFill>
            </a:endParaRPr>
          </a:p>
        </p:txBody>
      </p:sp>
      <p:sp>
        <p:nvSpPr>
          <p:cNvPr id="7" name="Rectangle 6">
            <a:extLst>
              <a:ext uri="{FF2B5EF4-FFF2-40B4-BE49-F238E27FC236}">
                <a16:creationId xmlns:a16="http://schemas.microsoft.com/office/drawing/2014/main" id="{BBAA2377-3EC3-7679-2E53-6CE0D4230BAE}"/>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194870-3318-F2B5-4E85-8C80B34050B2}"/>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Features and Applications</a:t>
            </a:r>
          </a:p>
        </p:txBody>
      </p:sp>
      <p:pic>
        <p:nvPicPr>
          <p:cNvPr id="1026" name="Picture 2">
            <a:extLst>
              <a:ext uri="{FF2B5EF4-FFF2-40B4-BE49-F238E27FC236}">
                <a16:creationId xmlns:a16="http://schemas.microsoft.com/office/drawing/2014/main" id="{025415F0-F833-C8B0-4F9E-BA817A0A4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767" y="506331"/>
            <a:ext cx="5327976" cy="29303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574267E-2690-8238-B8A0-1C4B660FE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87" y="1800539"/>
            <a:ext cx="4803913" cy="36029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1ACFB04-B22B-E7E4-37EA-3411FBD54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756" y="3602007"/>
            <a:ext cx="4611757" cy="288234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ACA39A87-44B6-4C35-5E2F-B77186DF6A1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9902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2F129-1A18-E083-45F6-A0D94FCE35B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E492DF0-6816-8F8F-9FD0-5630A604B30D}"/>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06CC5A9-3DB7-DD03-2D12-F098FFC89891}"/>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29</a:t>
            </a:fld>
            <a:endParaRPr lang="en-US" dirty="0">
              <a:solidFill>
                <a:schemeClr val="tx1"/>
              </a:solidFill>
            </a:endParaRPr>
          </a:p>
        </p:txBody>
      </p:sp>
      <p:sp>
        <p:nvSpPr>
          <p:cNvPr id="7" name="Rectangle 6">
            <a:extLst>
              <a:ext uri="{FF2B5EF4-FFF2-40B4-BE49-F238E27FC236}">
                <a16:creationId xmlns:a16="http://schemas.microsoft.com/office/drawing/2014/main" id="{82F5304C-810E-CB62-2F8A-43DC7C0A6C3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6AE2229-7FC1-9B16-1503-C1C2382544F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 Versions</a:t>
            </a:r>
          </a:p>
        </p:txBody>
      </p:sp>
      <p:sp>
        <p:nvSpPr>
          <p:cNvPr id="3" name="TextBox 2">
            <a:extLst>
              <a:ext uri="{FF2B5EF4-FFF2-40B4-BE49-F238E27FC236}">
                <a16:creationId xmlns:a16="http://schemas.microsoft.com/office/drawing/2014/main" id="{E790A252-9D3A-846F-ACCC-CBF2CE672005}"/>
              </a:ext>
            </a:extLst>
          </p:cNvPr>
          <p:cNvSpPr txBox="1"/>
          <p:nvPr/>
        </p:nvSpPr>
        <p:spPr>
          <a:xfrm>
            <a:off x="635999" y="1360129"/>
            <a:ext cx="7653237" cy="4616648"/>
          </a:xfrm>
          <a:prstGeom prst="rect">
            <a:avLst/>
          </a:prstGeom>
          <a:noFill/>
        </p:spPr>
        <p:txBody>
          <a:bodyPr wrap="square">
            <a:spAutoFit/>
          </a:bodyPr>
          <a:lstStyle/>
          <a:p>
            <a:r>
              <a:rPr lang="en-CA" sz="2100" b="0" i="0" u="none" strike="noStrike" dirty="0">
                <a:effectLst/>
                <a:latin typeface="-apple-system"/>
              </a:rPr>
              <a:t>Python has undergone significant changes and improvements over the years, resulting in different language versions. </a:t>
            </a:r>
          </a:p>
          <a:p>
            <a:pPr marL="342900" indent="-342900">
              <a:buFont typeface="Arial" panose="020B0604020202020204" pitchFamily="34" charset="0"/>
              <a:buChar char="•"/>
            </a:pPr>
            <a:endParaRPr lang="en-CA" sz="2100" dirty="0">
              <a:latin typeface="-apple-system"/>
            </a:endParaRPr>
          </a:p>
          <a:p>
            <a:r>
              <a:rPr lang="en-CA" sz="2100" b="0" i="0" u="none" strike="noStrike" dirty="0">
                <a:effectLst/>
                <a:latin typeface="-apple-system"/>
              </a:rPr>
              <a:t>The two main versions that coexist are </a:t>
            </a:r>
            <a:r>
              <a:rPr lang="en-CA" sz="2100" b="1" i="0" u="none" strike="noStrike" dirty="0">
                <a:effectLst/>
                <a:latin typeface="-apple-system"/>
              </a:rPr>
              <a:t>Python 2</a:t>
            </a:r>
            <a:r>
              <a:rPr lang="en-CA" sz="2100" b="0" i="0" u="none" strike="noStrike" dirty="0">
                <a:effectLst/>
                <a:latin typeface="-apple-system"/>
              </a:rPr>
              <a:t> and </a:t>
            </a:r>
            <a:r>
              <a:rPr lang="en-CA" sz="2100" b="1" i="0" u="none" strike="noStrike" dirty="0">
                <a:effectLst/>
                <a:latin typeface="-apple-system"/>
              </a:rPr>
              <a:t>Python 3</a:t>
            </a:r>
            <a:r>
              <a:rPr lang="en-CA" sz="2100" b="0" i="0" u="none" strike="noStrike" dirty="0">
                <a:effectLst/>
                <a:latin typeface="-apple-system"/>
              </a:rPr>
              <a:t>. </a:t>
            </a:r>
            <a:endParaRPr lang="en-CA" sz="2100" dirty="0">
              <a:latin typeface="-apple-system"/>
            </a:endParaRPr>
          </a:p>
          <a:p>
            <a:endParaRPr lang="en-CA" sz="2100" b="0" i="0" u="none" strike="noStrike" dirty="0">
              <a:effectLst/>
              <a:latin typeface="-apple-system"/>
            </a:endParaRPr>
          </a:p>
          <a:p>
            <a:endParaRPr lang="en-CA" sz="2100" b="0" i="0" u="none" strike="noStrike" dirty="0">
              <a:effectLst/>
              <a:latin typeface="-apple-system"/>
            </a:endParaRPr>
          </a:p>
          <a:p>
            <a:pPr marL="342900" indent="-342900">
              <a:buFont typeface="Arial" panose="020B0604020202020204" pitchFamily="34" charset="0"/>
              <a:buChar char="•"/>
            </a:pPr>
            <a:r>
              <a:rPr lang="en-CA" sz="2100" b="0" i="0" u="none" strike="noStrike" dirty="0">
                <a:effectLst/>
                <a:latin typeface="-apple-system"/>
              </a:rPr>
              <a:t>Python 2 was released in 2000, and it has become the standard version of Python for over a decade. However, Python 2 reached its end of life in January 2020 and is no longer actively maintained or updated by the Python core development team. </a:t>
            </a:r>
            <a:endParaRPr lang="en-CA" sz="2100" dirty="0">
              <a:latin typeface="-apple-system"/>
            </a:endParaRPr>
          </a:p>
          <a:p>
            <a:endParaRPr lang="en-CA" sz="2100" b="0" i="0" u="none" strike="noStrike" dirty="0">
              <a:effectLst/>
              <a:latin typeface="-apple-system"/>
            </a:endParaRPr>
          </a:p>
          <a:p>
            <a:pPr marL="342900" indent="-342900">
              <a:buFont typeface="Arial" panose="020B0604020202020204" pitchFamily="34" charset="0"/>
              <a:buChar char="•"/>
            </a:pPr>
            <a:r>
              <a:rPr lang="en-CA" sz="2100" b="0" i="0" u="none" strike="noStrike" dirty="0">
                <a:effectLst/>
                <a:latin typeface="-apple-system"/>
              </a:rPr>
              <a:t>Python 3 was introduced in 2008 with the goal of addressing some of the design flaws and limitations of Python 2. As of February 2024, the latest stable version of Python is Python 3.11. </a:t>
            </a:r>
            <a:endParaRPr lang="en-US" sz="2100" dirty="0"/>
          </a:p>
        </p:txBody>
      </p:sp>
      <p:pic>
        <p:nvPicPr>
          <p:cNvPr id="2050" name="Picture 2">
            <a:extLst>
              <a:ext uri="{FF2B5EF4-FFF2-40B4-BE49-F238E27FC236}">
                <a16:creationId xmlns:a16="http://schemas.microsoft.com/office/drawing/2014/main" id="{BA4ABD24-279B-95E3-FDEC-8AFF8ABEC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247" y="506331"/>
            <a:ext cx="3190754" cy="577463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9F66248-BD3D-8098-15C6-FDBE5E7A5B4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2672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F78B4F68-A0CE-C67A-3C5A-E7FB282EB9E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29CED-AC06-0659-88AF-809401E298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3DF492-F0E5-F69D-551B-490AF1C3A16B}"/>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AF1A606-39C0-11B5-B992-BD161D7162E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30</a:t>
            </a:fld>
            <a:endParaRPr lang="en-US" dirty="0">
              <a:solidFill>
                <a:schemeClr val="tx1"/>
              </a:solidFill>
            </a:endParaRPr>
          </a:p>
        </p:txBody>
      </p:sp>
      <p:sp>
        <p:nvSpPr>
          <p:cNvPr id="7" name="Rectangle 6">
            <a:extLst>
              <a:ext uri="{FF2B5EF4-FFF2-40B4-BE49-F238E27FC236}">
                <a16:creationId xmlns:a16="http://schemas.microsoft.com/office/drawing/2014/main" id="{C7EE92BF-4EF8-7FB7-AD31-1C3FCCAC0BA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F71BD1-7B8B-6922-1E66-45B8618B288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 Versions</a:t>
            </a:r>
          </a:p>
        </p:txBody>
      </p:sp>
      <p:sp>
        <p:nvSpPr>
          <p:cNvPr id="3" name="TextBox 2">
            <a:extLst>
              <a:ext uri="{FF2B5EF4-FFF2-40B4-BE49-F238E27FC236}">
                <a16:creationId xmlns:a16="http://schemas.microsoft.com/office/drawing/2014/main" id="{90CA332D-05B8-D979-A12D-BA35C1CC18D5}"/>
              </a:ext>
            </a:extLst>
          </p:cNvPr>
          <p:cNvSpPr txBox="1"/>
          <p:nvPr/>
        </p:nvSpPr>
        <p:spPr>
          <a:xfrm>
            <a:off x="495999" y="1443053"/>
            <a:ext cx="11172540" cy="4770537"/>
          </a:xfrm>
          <a:prstGeom prst="rect">
            <a:avLst/>
          </a:prstGeom>
          <a:noFill/>
        </p:spPr>
        <p:txBody>
          <a:bodyPr wrap="square">
            <a:spAutoFit/>
          </a:bodyPr>
          <a:lstStyle/>
          <a:p>
            <a:pPr algn="l"/>
            <a:r>
              <a:rPr lang="en-CA" sz="2400" b="1" i="0" u="none" strike="noStrike" dirty="0">
                <a:effectLst/>
              </a:rPr>
              <a:t>Key differences and benefits of Python 3:</a:t>
            </a:r>
            <a:endParaRPr lang="en-CA" sz="2000" b="1" dirty="0"/>
          </a:p>
          <a:p>
            <a:pPr marL="342900" indent="-342900" algn="l">
              <a:buFont typeface="Arial" panose="020B0604020202020204" pitchFamily="34" charset="0"/>
              <a:buChar char="•"/>
            </a:pPr>
            <a:endParaRPr lang="en-CA" sz="2000" b="1" i="0" u="none" strike="noStrike" dirty="0">
              <a:effectLst/>
            </a:endParaRPr>
          </a:p>
          <a:p>
            <a:pPr marL="342900" indent="-342900" algn="l">
              <a:buFont typeface="Arial" panose="020B0604020202020204" pitchFamily="34" charset="0"/>
              <a:buChar char="•"/>
            </a:pPr>
            <a:r>
              <a:rPr lang="en-CA" sz="2000" b="1" i="0" u="none" strike="noStrike" dirty="0">
                <a:effectLst/>
              </a:rPr>
              <a:t>Print Statement vs. Print Function</a:t>
            </a:r>
            <a:r>
              <a:rPr lang="en-CA" sz="2000" b="0" i="0" u="none" strike="noStrike" dirty="0">
                <a:effectLst/>
              </a:rPr>
              <a:t>: In Python 2, the print statement was used for outputting text, while Python 3 introduced the print function, making it consistent with other function calls in the language.</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1" i="0" u="none" strike="noStrike" dirty="0">
                <a:effectLst/>
              </a:rPr>
              <a:t>Unicode Support</a:t>
            </a:r>
            <a:r>
              <a:rPr lang="en-CA" sz="2000" b="0" i="0" u="none" strike="noStrike" dirty="0">
                <a:effectLst/>
              </a:rPr>
              <a:t>: Python 3 offers better support for Unicode, making it easier to handle and process text from different languages and character sets.</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1" i="0" u="none" strike="noStrike" dirty="0">
                <a:effectLst/>
              </a:rPr>
              <a:t>Improved Syntax</a:t>
            </a:r>
            <a:r>
              <a:rPr lang="en-CA" sz="2000" b="0" i="0" u="none" strike="noStrike" dirty="0">
                <a:effectLst/>
              </a:rPr>
              <a:t>: Python 3 introduced several syntax enhancements and language improvements.</a:t>
            </a:r>
          </a:p>
          <a:p>
            <a:pPr marL="3429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000" b="1" i="0" u="none" strike="noStrike" dirty="0">
                <a:effectLst/>
              </a:rPr>
              <a:t>Enhanced Libraries and Modules</a:t>
            </a:r>
            <a:r>
              <a:rPr lang="en-CA" sz="2000" b="0" i="0" u="none" strike="noStrike" dirty="0">
                <a:effectLst/>
              </a:rPr>
              <a:t>: As Python 3 gained traction, many libraries and modules started focusing on Python 3 compatibility</a:t>
            </a:r>
            <a:r>
              <a:rPr lang="en-CA" sz="2000" dirty="0"/>
              <a:t>.</a:t>
            </a:r>
          </a:p>
          <a:p>
            <a:pPr marL="342900" indent="-342900" algn="l">
              <a:buFont typeface="Arial" panose="020B0604020202020204" pitchFamily="34" charset="0"/>
              <a:buChar char="•"/>
            </a:pPr>
            <a:endParaRPr lang="en-CA" sz="2000" b="1" i="0" u="none" strike="noStrike" dirty="0">
              <a:effectLst/>
            </a:endParaRPr>
          </a:p>
          <a:p>
            <a:pPr marL="342900" indent="-342900" algn="l">
              <a:buFont typeface="Arial" panose="020B0604020202020204" pitchFamily="34" charset="0"/>
              <a:buChar char="•"/>
            </a:pPr>
            <a:r>
              <a:rPr lang="en-CA" sz="2000" b="1" i="0" u="none" strike="noStrike" dirty="0">
                <a:effectLst/>
              </a:rPr>
              <a:t>Future Development and Community Support</a:t>
            </a:r>
            <a:r>
              <a:rPr lang="en-CA" sz="2000" b="0" i="0" u="none" strike="noStrike" dirty="0">
                <a:effectLst/>
              </a:rPr>
              <a:t>: Python 3 is actively developed and receives regular updates, bug fixes, and security patches. </a:t>
            </a:r>
          </a:p>
        </p:txBody>
      </p:sp>
      <p:sp>
        <p:nvSpPr>
          <p:cNvPr id="2" name="Footer Placeholder 1">
            <a:extLst>
              <a:ext uri="{FF2B5EF4-FFF2-40B4-BE49-F238E27FC236}">
                <a16:creationId xmlns:a16="http://schemas.microsoft.com/office/drawing/2014/main" id="{98D1A185-D221-4AEB-46E9-16567082FDC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96882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8F9EE-6F6A-F0C5-0ECC-5670F45BCE0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F4FCA-4AAC-FEE9-7AB2-A2DE424A438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9DFEDA36-94EB-BEC1-F6EE-EA62C4C09EA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31</a:t>
            </a:fld>
            <a:endParaRPr lang="en-US" dirty="0">
              <a:solidFill>
                <a:schemeClr val="tx1"/>
              </a:solidFill>
            </a:endParaRPr>
          </a:p>
        </p:txBody>
      </p:sp>
      <p:sp>
        <p:nvSpPr>
          <p:cNvPr id="7" name="Rectangle 6">
            <a:extLst>
              <a:ext uri="{FF2B5EF4-FFF2-40B4-BE49-F238E27FC236}">
                <a16:creationId xmlns:a16="http://schemas.microsoft.com/office/drawing/2014/main" id="{2A8D35C9-1BDC-5895-B025-D1647E867403}"/>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6736A3-AC87-FCB8-5BF8-0524DF2662C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IDE vs. IDLE</a:t>
            </a:r>
          </a:p>
        </p:txBody>
      </p:sp>
      <p:sp>
        <p:nvSpPr>
          <p:cNvPr id="3" name="TextBox 2">
            <a:extLst>
              <a:ext uri="{FF2B5EF4-FFF2-40B4-BE49-F238E27FC236}">
                <a16:creationId xmlns:a16="http://schemas.microsoft.com/office/drawing/2014/main" id="{C274A84C-DF60-5942-BD1C-E06DC69119C7}"/>
              </a:ext>
            </a:extLst>
          </p:cNvPr>
          <p:cNvSpPr txBox="1"/>
          <p:nvPr/>
        </p:nvSpPr>
        <p:spPr>
          <a:xfrm>
            <a:off x="3049859" y="3283363"/>
            <a:ext cx="6099716" cy="369332"/>
          </a:xfrm>
          <a:prstGeom prst="rect">
            <a:avLst/>
          </a:prstGeom>
          <a:noFill/>
        </p:spPr>
        <p:txBody>
          <a:bodyPr wrap="square">
            <a:spAutoFit/>
          </a:bodyPr>
          <a:lstStyle/>
          <a:p>
            <a:r>
              <a:rPr lang="en-CA" i="1" dirty="0">
                <a:solidFill>
                  <a:srgbClr val="FFFFFF"/>
                </a:solidFill>
                <a:effectLst/>
                <a:latin typeface="Helvetica" pitchFamily="2" charset="0"/>
              </a:rPr>
              <a:t>IDE VS IDLE</a:t>
            </a:r>
            <a:endParaRPr lang="en-CA" dirty="0">
              <a:solidFill>
                <a:srgbClr val="FFFFFF"/>
              </a:solidFill>
              <a:effectLst/>
              <a:latin typeface="Helvetica" pitchFamily="2" charset="0"/>
            </a:endParaRPr>
          </a:p>
        </p:txBody>
      </p:sp>
      <p:sp>
        <p:nvSpPr>
          <p:cNvPr id="2" name="TextBox 1">
            <a:extLst>
              <a:ext uri="{FF2B5EF4-FFF2-40B4-BE49-F238E27FC236}">
                <a16:creationId xmlns:a16="http://schemas.microsoft.com/office/drawing/2014/main" id="{53A7B3AA-3EE1-1E74-30B6-2020B85F5053}"/>
              </a:ext>
            </a:extLst>
          </p:cNvPr>
          <p:cNvSpPr txBox="1"/>
          <p:nvPr/>
        </p:nvSpPr>
        <p:spPr>
          <a:xfrm>
            <a:off x="765208" y="1535533"/>
            <a:ext cx="10734366"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t>An Integrated Development Environment (IDE) </a:t>
            </a:r>
            <a:r>
              <a:rPr lang="en-US" sz="2400" dirty="0"/>
              <a:t>is a software environment that usually consists of a software development package containing a Code Editor, Build Automation, Tools, and a Debugger.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 </a:t>
            </a:r>
            <a:r>
              <a:rPr lang="en-US" sz="2400" b="1" dirty="0"/>
              <a:t>Integrated Development and Learning Environment</a:t>
            </a:r>
            <a:r>
              <a:rPr lang="en-US" sz="2400" dirty="0"/>
              <a:t> (</a:t>
            </a:r>
            <a:r>
              <a:rPr lang="en-US" sz="2400" b="1" dirty="0"/>
              <a:t>IDLE</a:t>
            </a:r>
            <a:r>
              <a:rPr lang="en-US" sz="2400" dirty="0"/>
              <a:t>) includes the basic packages and concepts of an IDE in addition to learning and educational purposes. </a:t>
            </a:r>
          </a:p>
        </p:txBody>
      </p:sp>
      <p:pic>
        <p:nvPicPr>
          <p:cNvPr id="10" name="Picture 9" descr="A close-up of a website&#10;&#10;Description automatically generated">
            <a:extLst>
              <a:ext uri="{FF2B5EF4-FFF2-40B4-BE49-F238E27FC236}">
                <a16:creationId xmlns:a16="http://schemas.microsoft.com/office/drawing/2014/main" id="{FF26D1A1-693E-DEF9-6F12-13773750C6A2}"/>
              </a:ext>
            </a:extLst>
          </p:cNvPr>
          <p:cNvPicPr>
            <a:picLocks noChangeAspect="1"/>
          </p:cNvPicPr>
          <p:nvPr/>
        </p:nvPicPr>
        <p:blipFill rotWithShape="1">
          <a:blip r:embed="rId2"/>
          <a:srcRect t="60185"/>
          <a:stretch/>
        </p:blipFill>
        <p:spPr>
          <a:xfrm>
            <a:off x="2209800" y="3966792"/>
            <a:ext cx="7772400" cy="2416433"/>
          </a:xfrm>
          <a:prstGeom prst="rect">
            <a:avLst/>
          </a:prstGeom>
        </p:spPr>
      </p:pic>
      <p:sp>
        <p:nvSpPr>
          <p:cNvPr id="6" name="Footer Placeholder 5">
            <a:extLst>
              <a:ext uri="{FF2B5EF4-FFF2-40B4-BE49-F238E27FC236}">
                <a16:creationId xmlns:a16="http://schemas.microsoft.com/office/drawing/2014/main" id="{25DE7FD6-F558-29D6-2636-98D952879C5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16183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DAA2F-DB6F-D97A-E7BA-69141E84E2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8FFD44F-7876-9604-6EB9-42AD56F9AB0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9FFDD9A-AD15-1B0C-A25F-4D81171D14C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32</a:t>
            </a:fld>
            <a:endParaRPr lang="en-US" dirty="0">
              <a:solidFill>
                <a:schemeClr val="tx1"/>
              </a:solidFill>
            </a:endParaRPr>
          </a:p>
        </p:txBody>
      </p:sp>
      <p:sp>
        <p:nvSpPr>
          <p:cNvPr id="7" name="Rectangle 6">
            <a:extLst>
              <a:ext uri="{FF2B5EF4-FFF2-40B4-BE49-F238E27FC236}">
                <a16:creationId xmlns:a16="http://schemas.microsoft.com/office/drawing/2014/main" id="{B397CBAF-BB5F-A70E-CC92-E36852EEB9A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2F991C-4F9F-243F-7124-233DB09C7A1F}"/>
              </a:ext>
            </a:extLst>
          </p:cNvPr>
          <p:cNvSpPr txBox="1"/>
          <p:nvPr/>
        </p:nvSpPr>
        <p:spPr>
          <a:xfrm>
            <a:off x="327257" y="671620"/>
            <a:ext cx="10472287" cy="523220"/>
          </a:xfrm>
          <a:prstGeom prst="rect">
            <a:avLst/>
          </a:prstGeom>
          <a:noFill/>
        </p:spPr>
        <p:txBody>
          <a:bodyPr wrap="square" rtlCol="0">
            <a:spAutoFit/>
          </a:bodyPr>
          <a:lstStyle/>
          <a:p>
            <a:r>
              <a:rPr lang="en-US" sz="2800" b="1" dirty="0" err="1">
                <a:ea typeface="+mj-ea"/>
                <a:cs typeface="+mj-cs"/>
              </a:rPr>
              <a:t>Jupyter</a:t>
            </a:r>
            <a:endParaRPr lang="en-US" sz="2800" b="1" dirty="0">
              <a:ea typeface="+mj-ea"/>
              <a:cs typeface="+mj-cs"/>
            </a:endParaRPr>
          </a:p>
        </p:txBody>
      </p:sp>
      <p:pic>
        <p:nvPicPr>
          <p:cNvPr id="3" name="Picture 2" descr="A graph of text and numbers&#10;&#10;Description automatically generated with medium confidence">
            <a:extLst>
              <a:ext uri="{FF2B5EF4-FFF2-40B4-BE49-F238E27FC236}">
                <a16:creationId xmlns:a16="http://schemas.microsoft.com/office/drawing/2014/main" id="{3BF2FF64-2144-A505-8F00-025B44DD9B1F}"/>
              </a:ext>
            </a:extLst>
          </p:cNvPr>
          <p:cNvPicPr>
            <a:picLocks noChangeAspect="1"/>
          </p:cNvPicPr>
          <p:nvPr/>
        </p:nvPicPr>
        <p:blipFill rotWithShape="1">
          <a:blip r:embed="rId2"/>
          <a:srcRect b="11672"/>
          <a:stretch/>
        </p:blipFill>
        <p:spPr>
          <a:xfrm>
            <a:off x="5563400" y="809180"/>
            <a:ext cx="6133326" cy="5084725"/>
          </a:xfrm>
          <a:prstGeom prst="rect">
            <a:avLst/>
          </a:prstGeom>
        </p:spPr>
      </p:pic>
      <p:sp>
        <p:nvSpPr>
          <p:cNvPr id="6" name="TextBox 5">
            <a:extLst>
              <a:ext uri="{FF2B5EF4-FFF2-40B4-BE49-F238E27FC236}">
                <a16:creationId xmlns:a16="http://schemas.microsoft.com/office/drawing/2014/main" id="{FEDD2DA6-146A-61F1-7CA8-46742847E8FE}"/>
              </a:ext>
            </a:extLst>
          </p:cNvPr>
          <p:cNvSpPr txBox="1"/>
          <p:nvPr/>
        </p:nvSpPr>
        <p:spPr>
          <a:xfrm>
            <a:off x="765208" y="1718293"/>
            <a:ext cx="4472714" cy="3046988"/>
          </a:xfrm>
          <a:prstGeom prst="rect">
            <a:avLst/>
          </a:prstGeom>
          <a:noFill/>
        </p:spPr>
        <p:txBody>
          <a:bodyPr wrap="square">
            <a:spAutoFit/>
          </a:bodyPr>
          <a:lstStyle/>
          <a:p>
            <a:r>
              <a:rPr lang="en-CA" sz="2400" b="0" i="0" u="none" strike="noStrike" dirty="0">
                <a:effectLst/>
              </a:rPr>
              <a:t>Like traditional IDEs, </a:t>
            </a:r>
            <a:r>
              <a:rPr lang="en-CA" sz="2400" b="0" i="0" u="none" strike="noStrike" dirty="0" err="1">
                <a:effectLst/>
              </a:rPr>
              <a:t>Jupyter</a:t>
            </a:r>
            <a:r>
              <a:rPr lang="en-CA" sz="2400" b="0" i="0" u="none" strike="noStrike" dirty="0">
                <a:effectLst/>
              </a:rPr>
              <a:t> allows for writing, running, and debugging code. Its interactive nature lets users execute code in blocks or cells, making it especially useful for experimental and iterative coding, data analysis, and visualization tasks.</a:t>
            </a:r>
            <a:endParaRPr lang="en-US" sz="2400" dirty="0"/>
          </a:p>
        </p:txBody>
      </p:sp>
      <p:sp>
        <p:nvSpPr>
          <p:cNvPr id="2" name="Footer Placeholder 1">
            <a:extLst>
              <a:ext uri="{FF2B5EF4-FFF2-40B4-BE49-F238E27FC236}">
                <a16:creationId xmlns:a16="http://schemas.microsoft.com/office/drawing/2014/main" id="{4F0ED39E-8364-B323-FBF2-01246244260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60041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E92AF-FC3A-AEBC-06A7-58F1953B5A2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570928-330D-3510-99EE-79D42FF6ED4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86A7909B-2921-48EA-4187-35449058C72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33</a:t>
            </a:fld>
            <a:endParaRPr lang="en-US" dirty="0">
              <a:solidFill>
                <a:schemeClr val="tx1"/>
              </a:solidFill>
            </a:endParaRPr>
          </a:p>
        </p:txBody>
      </p:sp>
      <p:sp>
        <p:nvSpPr>
          <p:cNvPr id="7" name="Rectangle 6">
            <a:extLst>
              <a:ext uri="{FF2B5EF4-FFF2-40B4-BE49-F238E27FC236}">
                <a16:creationId xmlns:a16="http://schemas.microsoft.com/office/drawing/2014/main" id="{38620735-686A-8379-29DB-85F59BABF4B3}"/>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42A8BC-9E76-851F-DE24-E9445706F6F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Anaconda</a:t>
            </a:r>
          </a:p>
        </p:txBody>
      </p:sp>
      <p:pic>
        <p:nvPicPr>
          <p:cNvPr id="3" name="Picture 2">
            <a:extLst>
              <a:ext uri="{FF2B5EF4-FFF2-40B4-BE49-F238E27FC236}">
                <a16:creationId xmlns:a16="http://schemas.microsoft.com/office/drawing/2014/main" id="{CAB7AE2B-DC8B-0882-FCD3-17339F56B46B}"/>
              </a:ext>
            </a:extLst>
          </p:cNvPr>
          <p:cNvPicPr>
            <a:picLocks noChangeAspect="1"/>
          </p:cNvPicPr>
          <p:nvPr/>
        </p:nvPicPr>
        <p:blipFill>
          <a:blip r:embed="rId2"/>
          <a:stretch>
            <a:fillRect/>
          </a:stretch>
        </p:blipFill>
        <p:spPr>
          <a:xfrm>
            <a:off x="6533322" y="1244249"/>
            <a:ext cx="5038919" cy="4461836"/>
          </a:xfrm>
          <a:prstGeom prst="rect">
            <a:avLst/>
          </a:prstGeom>
        </p:spPr>
      </p:pic>
      <p:sp>
        <p:nvSpPr>
          <p:cNvPr id="6" name="TextBox 5">
            <a:extLst>
              <a:ext uri="{FF2B5EF4-FFF2-40B4-BE49-F238E27FC236}">
                <a16:creationId xmlns:a16="http://schemas.microsoft.com/office/drawing/2014/main" id="{4D5E5316-81F1-2D9C-18F3-BE16BEE13949}"/>
              </a:ext>
            </a:extLst>
          </p:cNvPr>
          <p:cNvSpPr txBox="1"/>
          <p:nvPr/>
        </p:nvSpPr>
        <p:spPr>
          <a:xfrm>
            <a:off x="765208" y="1292733"/>
            <a:ext cx="5585896"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While Anaconda is not an IDE, it is a comprehensive suite that includes IDEs like Spyder and </a:t>
            </a:r>
            <a:r>
              <a:rPr lang="en-CA" sz="2400" b="0" i="0" u="none" strike="noStrike" dirty="0" err="1">
                <a:effectLst/>
              </a:rPr>
              <a:t>Jupyter</a:t>
            </a:r>
            <a:r>
              <a:rPr lang="en-CA" sz="2400" b="0" i="0" u="none" strike="noStrike" dirty="0">
                <a:effectLst/>
              </a:rPr>
              <a:t> Notebooks, making it a powerful platform for Python development in data science and related fields.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Its primary purpose is to facilitate an easy-to-use, versatile computing environment for data science applications, with the inclusion of IDE tools being just one aspect of its broader offering.</a:t>
            </a:r>
            <a:endParaRPr lang="en-US" sz="2400" dirty="0"/>
          </a:p>
        </p:txBody>
      </p:sp>
      <p:sp>
        <p:nvSpPr>
          <p:cNvPr id="2" name="Footer Placeholder 1">
            <a:extLst>
              <a:ext uri="{FF2B5EF4-FFF2-40B4-BE49-F238E27FC236}">
                <a16:creationId xmlns:a16="http://schemas.microsoft.com/office/drawing/2014/main" id="{0AF9A8FA-0373-056E-3F4B-56AE2FD5F99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3844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E08AA-4172-2DB0-BCA2-D7836C4768D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BFB6899-E966-8336-CB66-9C4AF6B529DF}"/>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B45A830-331E-EDCC-CEBE-EC73C9DD34CE}"/>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34</a:t>
            </a:fld>
            <a:endParaRPr lang="en-US" dirty="0">
              <a:solidFill>
                <a:schemeClr val="tx1"/>
              </a:solidFill>
            </a:endParaRPr>
          </a:p>
        </p:txBody>
      </p:sp>
      <p:sp>
        <p:nvSpPr>
          <p:cNvPr id="7" name="Rectangle 6">
            <a:extLst>
              <a:ext uri="{FF2B5EF4-FFF2-40B4-BE49-F238E27FC236}">
                <a16:creationId xmlns:a16="http://schemas.microsoft.com/office/drawing/2014/main" id="{1655DEB4-7E57-6541-42DD-08383CBB58D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80AB6C6C-B571-E960-5CD4-8B6E3FFB4C30}"/>
              </a:ext>
            </a:extLst>
          </p:cNvPr>
          <p:cNvPicPr>
            <a:picLocks noChangeAspect="1"/>
          </p:cNvPicPr>
          <p:nvPr/>
        </p:nvPicPr>
        <p:blipFill>
          <a:blip r:embed="rId2"/>
          <a:stretch>
            <a:fillRect/>
          </a:stretch>
        </p:blipFill>
        <p:spPr>
          <a:xfrm>
            <a:off x="404261" y="2430850"/>
            <a:ext cx="4970462" cy="3684997"/>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0A95CBD2-358D-3ACE-E1C9-510283FC4C73}"/>
              </a:ext>
            </a:extLst>
          </p:cNvPr>
          <p:cNvPicPr>
            <a:picLocks noChangeAspect="1"/>
          </p:cNvPicPr>
          <p:nvPr/>
        </p:nvPicPr>
        <p:blipFill>
          <a:blip r:embed="rId3"/>
          <a:stretch>
            <a:fillRect/>
          </a:stretch>
        </p:blipFill>
        <p:spPr>
          <a:xfrm>
            <a:off x="5990798" y="921732"/>
            <a:ext cx="6201202" cy="3970797"/>
          </a:xfrm>
          <a:prstGeom prst="rect">
            <a:avLst/>
          </a:prstGeom>
        </p:spPr>
      </p:pic>
      <p:sp>
        <p:nvSpPr>
          <p:cNvPr id="6" name="TextBox 5">
            <a:extLst>
              <a:ext uri="{FF2B5EF4-FFF2-40B4-BE49-F238E27FC236}">
                <a16:creationId xmlns:a16="http://schemas.microsoft.com/office/drawing/2014/main" id="{A8D8F07F-F22B-7EB8-7F87-4AEC8E0D139A}"/>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Examples: PyCharm vs. </a:t>
            </a:r>
            <a:r>
              <a:rPr lang="en-US" sz="2800" b="1" dirty="0" err="1">
                <a:ea typeface="+mj-ea"/>
                <a:cs typeface="+mj-cs"/>
              </a:rPr>
              <a:t>Jupyter</a:t>
            </a:r>
            <a:endParaRPr lang="en-US" sz="2800" b="1" dirty="0">
              <a:ea typeface="+mj-ea"/>
              <a:cs typeface="+mj-cs"/>
            </a:endParaRPr>
          </a:p>
        </p:txBody>
      </p:sp>
      <p:sp>
        <p:nvSpPr>
          <p:cNvPr id="2" name="Footer Placeholder 1">
            <a:extLst>
              <a:ext uri="{FF2B5EF4-FFF2-40B4-BE49-F238E27FC236}">
                <a16:creationId xmlns:a16="http://schemas.microsoft.com/office/drawing/2014/main" id="{1A7AF5C1-BB14-9CC3-09ED-5DC1B40615B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56106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12681-ABE4-5FA5-4F2D-AC32AEDBDA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C46C43A-2358-947F-C960-4603B03AA50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F2ECB9D-24CF-828D-C24D-43DF066A561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35</a:t>
            </a:fld>
            <a:endParaRPr lang="en-US" dirty="0">
              <a:solidFill>
                <a:schemeClr val="tx1"/>
              </a:solidFill>
            </a:endParaRPr>
          </a:p>
        </p:txBody>
      </p:sp>
      <p:sp>
        <p:nvSpPr>
          <p:cNvPr id="7" name="Rectangle 6">
            <a:extLst>
              <a:ext uri="{FF2B5EF4-FFF2-40B4-BE49-F238E27FC236}">
                <a16:creationId xmlns:a16="http://schemas.microsoft.com/office/drawing/2014/main" id="{CA0ED70E-106E-027A-C042-E6835F1BBDE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ACC80DB-1114-0E26-BEE0-A0B8346D0774}"/>
              </a:ext>
            </a:extLst>
          </p:cNvPr>
          <p:cNvPicPr>
            <a:picLocks noChangeAspect="1"/>
          </p:cNvPicPr>
          <p:nvPr/>
        </p:nvPicPr>
        <p:blipFill>
          <a:blip r:embed="rId2"/>
          <a:stretch>
            <a:fillRect/>
          </a:stretch>
        </p:blipFill>
        <p:spPr>
          <a:xfrm>
            <a:off x="3656889" y="1578088"/>
            <a:ext cx="4878221" cy="4558109"/>
          </a:xfrm>
          <a:prstGeom prst="rect">
            <a:avLst/>
          </a:prstGeom>
        </p:spPr>
      </p:pic>
      <p:sp>
        <p:nvSpPr>
          <p:cNvPr id="2" name="TextBox 1">
            <a:extLst>
              <a:ext uri="{FF2B5EF4-FFF2-40B4-BE49-F238E27FC236}">
                <a16:creationId xmlns:a16="http://schemas.microsoft.com/office/drawing/2014/main" id="{481755FC-9700-D66D-5C0F-52414C8689B0}"/>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Spyder vs. Visual Studio</a:t>
            </a:r>
          </a:p>
        </p:txBody>
      </p:sp>
      <p:sp>
        <p:nvSpPr>
          <p:cNvPr id="6" name="Footer Placeholder 5">
            <a:extLst>
              <a:ext uri="{FF2B5EF4-FFF2-40B4-BE49-F238E27FC236}">
                <a16:creationId xmlns:a16="http://schemas.microsoft.com/office/drawing/2014/main" id="{6E5D082D-6BD5-54B8-3BA6-5292B28D6D9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34108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C2D1B-C8E6-680F-89B4-8C02A306817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0678324-26F2-2106-8FCC-C9BAEB6820AF}"/>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736CBA2A-A143-E75A-A45F-B56CD7A39B4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36</a:t>
            </a:fld>
            <a:endParaRPr lang="en-US" dirty="0">
              <a:solidFill>
                <a:schemeClr val="tx1"/>
              </a:solidFill>
            </a:endParaRPr>
          </a:p>
        </p:txBody>
      </p:sp>
      <p:sp>
        <p:nvSpPr>
          <p:cNvPr id="7" name="Rectangle 6">
            <a:extLst>
              <a:ext uri="{FF2B5EF4-FFF2-40B4-BE49-F238E27FC236}">
                <a16:creationId xmlns:a16="http://schemas.microsoft.com/office/drawing/2014/main" id="{D3235037-AD4B-58B1-D4DE-8F9283306D5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logos on a white background&#10;&#10;Description automatically generated">
            <a:extLst>
              <a:ext uri="{FF2B5EF4-FFF2-40B4-BE49-F238E27FC236}">
                <a16:creationId xmlns:a16="http://schemas.microsoft.com/office/drawing/2014/main" id="{3391CB01-B874-E975-84F4-6549D5FE688D}"/>
              </a:ext>
            </a:extLst>
          </p:cNvPr>
          <p:cNvPicPr>
            <a:picLocks noChangeAspect="1"/>
          </p:cNvPicPr>
          <p:nvPr/>
        </p:nvPicPr>
        <p:blipFill rotWithShape="1">
          <a:blip r:embed="rId2"/>
          <a:srcRect t="14803"/>
          <a:stretch/>
        </p:blipFill>
        <p:spPr>
          <a:xfrm>
            <a:off x="2861641" y="1600198"/>
            <a:ext cx="6468718" cy="4763577"/>
          </a:xfrm>
          <a:prstGeom prst="rect">
            <a:avLst/>
          </a:prstGeom>
        </p:spPr>
      </p:pic>
      <p:sp>
        <p:nvSpPr>
          <p:cNvPr id="3" name="TextBox 2">
            <a:extLst>
              <a:ext uri="{FF2B5EF4-FFF2-40B4-BE49-F238E27FC236}">
                <a16:creationId xmlns:a16="http://schemas.microsoft.com/office/drawing/2014/main" id="{5EB8AD8B-CF6B-7EF0-D95E-82572821F28B}"/>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Websites for Practicing Coding</a:t>
            </a:r>
          </a:p>
        </p:txBody>
      </p:sp>
      <p:sp>
        <p:nvSpPr>
          <p:cNvPr id="2" name="Footer Placeholder 1">
            <a:extLst>
              <a:ext uri="{FF2B5EF4-FFF2-40B4-BE49-F238E27FC236}">
                <a16:creationId xmlns:a16="http://schemas.microsoft.com/office/drawing/2014/main" id="{9E75A4A0-99D4-FE36-47C2-A28B1364FBC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7860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06BF0-0C52-67BE-4582-947E81D66CAF}"/>
            </a:ext>
          </a:extLst>
        </p:cNvPr>
        <p:cNvGrpSpPr/>
        <p:nvPr/>
      </p:nvGrpSpPr>
      <p:grpSpPr>
        <a:xfrm>
          <a:off x="0" y="0"/>
          <a:ext cx="0" cy="0"/>
          <a:chOff x="0" y="0"/>
          <a:chExt cx="0" cy="0"/>
        </a:xfrm>
      </p:grpSpPr>
      <p:pic>
        <p:nvPicPr>
          <p:cNvPr id="4106" name="Picture 10" descr="Python Coding for Kids: A Beginner's Guide - BrightChamps Blog">
            <a:extLst>
              <a:ext uri="{FF2B5EF4-FFF2-40B4-BE49-F238E27FC236}">
                <a16:creationId xmlns:a16="http://schemas.microsoft.com/office/drawing/2014/main" id="{F629C248-1302-5237-6ECC-26E14A2396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A50A021-10D6-C623-5BCE-2E3D52E34206}"/>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a:spcAft>
                <a:spcPts val="600"/>
              </a:spcAft>
            </a:pPr>
            <a:fld id="{F43B90E4-860F-204C-90CE-7C7F6EC99B67}" type="slidenum">
              <a:rPr lang="en-US">
                <a:solidFill>
                  <a:srgbClr val="FFFFFF"/>
                </a:solidFill>
              </a:rPr>
              <a:pPr>
                <a:spcAft>
                  <a:spcPts val="600"/>
                </a:spcAft>
              </a:pPr>
              <a:t>37</a:t>
            </a:fld>
            <a:endParaRPr lang="en-US">
              <a:solidFill>
                <a:srgbClr val="FFFFFF"/>
              </a:solidFill>
            </a:endParaRPr>
          </a:p>
        </p:txBody>
      </p:sp>
      <p:sp>
        <p:nvSpPr>
          <p:cNvPr id="7" name="TextBox 6">
            <a:extLst>
              <a:ext uri="{FF2B5EF4-FFF2-40B4-BE49-F238E27FC236}">
                <a16:creationId xmlns:a16="http://schemas.microsoft.com/office/drawing/2014/main" id="{3A6FB4BC-2E68-05DF-F963-20EF53B294A8}"/>
              </a:ext>
            </a:extLst>
          </p:cNvPr>
          <p:cNvSpPr txBox="1"/>
          <p:nvPr/>
        </p:nvSpPr>
        <p:spPr>
          <a:xfrm>
            <a:off x="6191084" y="4062897"/>
            <a:ext cx="5010316" cy="830997"/>
          </a:xfrm>
          <a:prstGeom prst="rect">
            <a:avLst/>
          </a:prstGeom>
          <a:noFill/>
        </p:spPr>
        <p:txBody>
          <a:bodyPr wrap="square">
            <a:spAutoFit/>
          </a:bodyPr>
          <a:lstStyle/>
          <a:p>
            <a:r>
              <a:rPr lang="en-US" sz="4800" dirty="0"/>
              <a:t>Environment Setup</a:t>
            </a:r>
          </a:p>
        </p:txBody>
      </p:sp>
      <p:sp>
        <p:nvSpPr>
          <p:cNvPr id="2" name="Footer Placeholder 1">
            <a:extLst>
              <a:ext uri="{FF2B5EF4-FFF2-40B4-BE49-F238E27FC236}">
                <a16:creationId xmlns:a16="http://schemas.microsoft.com/office/drawing/2014/main" id="{469695CE-507E-8B76-46EB-93CDB75A569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9055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F22D3-DE59-6F91-6F11-1560F278CDB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D37E433-EEC1-C78C-9D81-960B7365343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18EEFB65-E104-D356-7178-A5BDF680FCC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38</a:t>
            </a:fld>
            <a:endParaRPr lang="en-US" dirty="0">
              <a:solidFill>
                <a:schemeClr val="tx1"/>
              </a:solidFill>
            </a:endParaRPr>
          </a:p>
        </p:txBody>
      </p:sp>
      <p:sp>
        <p:nvSpPr>
          <p:cNvPr id="7" name="Rectangle 6">
            <a:extLst>
              <a:ext uri="{FF2B5EF4-FFF2-40B4-BE49-F238E27FC236}">
                <a16:creationId xmlns:a16="http://schemas.microsoft.com/office/drawing/2014/main" id="{68CC6877-3494-738B-B6FA-A90A753C8AB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543556-CFC7-7917-9018-CE104460AB2A}"/>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 Development Environment</a:t>
            </a:r>
          </a:p>
        </p:txBody>
      </p:sp>
      <p:sp>
        <p:nvSpPr>
          <p:cNvPr id="3" name="TextBox 2">
            <a:extLst>
              <a:ext uri="{FF2B5EF4-FFF2-40B4-BE49-F238E27FC236}">
                <a16:creationId xmlns:a16="http://schemas.microsoft.com/office/drawing/2014/main" id="{21E77B29-07AC-D678-AB40-4DEBFBC0E4F2}"/>
              </a:ext>
            </a:extLst>
          </p:cNvPr>
          <p:cNvSpPr txBox="1"/>
          <p:nvPr/>
        </p:nvSpPr>
        <p:spPr>
          <a:xfrm>
            <a:off x="765208" y="1379775"/>
            <a:ext cx="10955407" cy="4154984"/>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Let’s start with discussing the benefits of using </a:t>
            </a:r>
            <a:r>
              <a:rPr lang="en-CA" sz="2400" b="1" i="0" u="none" strike="noStrike" dirty="0">
                <a:solidFill>
                  <a:srgbClr val="0070C0"/>
                </a:solidFill>
                <a:effectLst/>
              </a:rPr>
              <a:t>VS Code</a:t>
            </a:r>
            <a:r>
              <a:rPr lang="en-CA" sz="2400" b="0" i="0" u="none" strike="noStrike" dirty="0">
                <a:effectLst/>
              </a:rPr>
              <a:t>, </a:t>
            </a:r>
            <a:r>
              <a:rPr lang="en-CA" sz="2400" b="1" i="0" u="none" strike="noStrike" dirty="0" err="1">
                <a:solidFill>
                  <a:srgbClr val="0070C0"/>
                </a:solidFill>
                <a:effectLst/>
              </a:rPr>
              <a:t>Jupyter</a:t>
            </a:r>
            <a:r>
              <a:rPr lang="en-CA" sz="2400" b="1" i="0" u="none" strike="noStrike" dirty="0">
                <a:solidFill>
                  <a:srgbClr val="0070C0"/>
                </a:solidFill>
                <a:effectLst/>
              </a:rPr>
              <a:t> Notebook</a:t>
            </a:r>
            <a:r>
              <a:rPr lang="en-CA" sz="2400" b="0" i="0" u="none" strike="noStrike" dirty="0">
                <a:effectLst/>
              </a:rPr>
              <a:t>, and </a:t>
            </a:r>
            <a:r>
              <a:rPr lang="en-CA" sz="2400" b="1" i="0" u="none" strike="noStrike" dirty="0" err="1">
                <a:solidFill>
                  <a:srgbClr val="0070C0"/>
                </a:solidFill>
                <a:effectLst/>
              </a:rPr>
              <a:t>Conda</a:t>
            </a:r>
            <a:r>
              <a:rPr lang="en-CA" sz="2400" b="0" i="0" u="none" strike="noStrike" dirty="0">
                <a:effectLst/>
              </a:rPr>
              <a:t> together.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Understanding the tools and their advantages will set the foundation for a seamless Python development experience.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latin typeface="-apple-system"/>
              </a:rPr>
              <a:t>The </a:t>
            </a:r>
            <a:r>
              <a:rPr lang="en-CA" sz="2400" b="1" i="0" u="none" strike="noStrike" dirty="0">
                <a:effectLst/>
                <a:latin typeface="-apple-system"/>
              </a:rPr>
              <a:t>Python Development Environment</a:t>
            </a:r>
            <a:r>
              <a:rPr lang="en-CA" sz="2400" b="0" i="0" u="none" strike="noStrike" dirty="0">
                <a:effectLst/>
                <a:latin typeface="-apple-system"/>
              </a:rPr>
              <a:t> refers to the set of tools and software configurations required to write, run, debug, and manage Python code efficiently. </a:t>
            </a:r>
            <a:endParaRPr lang="en-CA" sz="2400" dirty="0">
              <a:latin typeface="-apple-system"/>
            </a:endParaRPr>
          </a:p>
          <a:p>
            <a:pPr marL="342900" indent="-342900">
              <a:buFont typeface="Arial" panose="020B0604020202020204" pitchFamily="34" charset="0"/>
              <a:buChar char="•"/>
            </a:pPr>
            <a:endParaRPr lang="en-CA" sz="2400" b="0" i="0" u="none" strike="noStrike" dirty="0">
              <a:effectLst/>
              <a:latin typeface="-apple-system"/>
            </a:endParaRPr>
          </a:p>
          <a:p>
            <a:pPr marL="342900" indent="-342900">
              <a:buFont typeface="Arial" panose="020B0604020202020204" pitchFamily="34" charset="0"/>
              <a:buChar char="•"/>
            </a:pPr>
            <a:r>
              <a:rPr lang="en-CA" sz="2400" b="0" i="0" u="none" strike="noStrike" dirty="0">
                <a:effectLst/>
                <a:latin typeface="-apple-system"/>
              </a:rPr>
              <a:t>It contains text editors or integrated development environments (IDEs), package managers, and other supporting tools that enhance the development workflow.</a:t>
            </a:r>
            <a:endParaRPr lang="en-US" sz="2400" dirty="0"/>
          </a:p>
        </p:txBody>
      </p:sp>
      <p:sp>
        <p:nvSpPr>
          <p:cNvPr id="2" name="Footer Placeholder 1">
            <a:extLst>
              <a:ext uri="{FF2B5EF4-FFF2-40B4-BE49-F238E27FC236}">
                <a16:creationId xmlns:a16="http://schemas.microsoft.com/office/drawing/2014/main" id="{078E0F46-33A7-5913-CE88-F7C792B723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57576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7BEFC-F5B3-D893-CA23-31BCA2F7066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54BE009-D6F6-2887-6314-6D65AC320B2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7972CC3-9E63-B044-D3B1-7708BC6914F6}"/>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39</a:t>
            </a:fld>
            <a:endParaRPr lang="en-US" dirty="0">
              <a:solidFill>
                <a:schemeClr val="tx1"/>
              </a:solidFill>
            </a:endParaRPr>
          </a:p>
        </p:txBody>
      </p:sp>
      <p:sp>
        <p:nvSpPr>
          <p:cNvPr id="7" name="Rectangle 6">
            <a:extLst>
              <a:ext uri="{FF2B5EF4-FFF2-40B4-BE49-F238E27FC236}">
                <a16:creationId xmlns:a16="http://schemas.microsoft.com/office/drawing/2014/main" id="{100DD9FB-74EB-4367-EE09-708E7CA3C01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FE5AAEB-C292-BAD7-5D9F-1271D030B141}"/>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Visual Studio Code (VS Code)</a:t>
            </a:r>
          </a:p>
        </p:txBody>
      </p:sp>
      <p:sp>
        <p:nvSpPr>
          <p:cNvPr id="2" name="TextBox 1">
            <a:extLst>
              <a:ext uri="{FF2B5EF4-FFF2-40B4-BE49-F238E27FC236}">
                <a16:creationId xmlns:a16="http://schemas.microsoft.com/office/drawing/2014/main" id="{FF4A0A55-ECB9-F1CC-290F-DEB13AAE94CC}"/>
              </a:ext>
            </a:extLst>
          </p:cNvPr>
          <p:cNvSpPr txBox="1"/>
          <p:nvPr/>
        </p:nvSpPr>
        <p:spPr>
          <a:xfrm>
            <a:off x="576470" y="1411356"/>
            <a:ext cx="5814391" cy="4893647"/>
          </a:xfrm>
          <a:prstGeom prst="rect">
            <a:avLst/>
          </a:prstGeom>
          <a:noFill/>
        </p:spPr>
        <p:txBody>
          <a:bodyPr wrap="square" rtlCol="0">
            <a:spAutoFit/>
          </a:bodyPr>
          <a:lstStyle/>
          <a:p>
            <a:r>
              <a:rPr lang="en-CA" sz="2400" b="0" i="0" u="none" strike="noStrike" dirty="0">
                <a:effectLst/>
              </a:rPr>
              <a:t>VS Code is a lightweight and highly customizable code editor developed by Microsoft. </a:t>
            </a:r>
          </a:p>
          <a:p>
            <a:endParaRPr lang="en-CA" sz="2400" dirty="0"/>
          </a:p>
          <a:p>
            <a:r>
              <a:rPr lang="en-CA" sz="2400" b="0" i="0" u="none" strike="noStrike" dirty="0">
                <a:effectLst/>
              </a:rPr>
              <a:t>It offers robust features for Python development, including: </a:t>
            </a:r>
          </a:p>
          <a:p>
            <a:endParaRPr lang="en-CA" sz="2400" dirty="0"/>
          </a:p>
          <a:p>
            <a:pPr marL="342900" indent="-342900">
              <a:buFont typeface="Arial" panose="020B0604020202020204" pitchFamily="34" charset="0"/>
              <a:buChar char="•"/>
            </a:pPr>
            <a:r>
              <a:rPr lang="en-CA" sz="2400" b="0" i="0" u="none" strike="noStrike" dirty="0">
                <a:effectLst/>
              </a:rPr>
              <a:t>Syntax highlighting</a:t>
            </a:r>
          </a:p>
          <a:p>
            <a:pPr marL="342900" indent="-342900">
              <a:buFont typeface="Arial" panose="020B0604020202020204" pitchFamily="34" charset="0"/>
              <a:buChar char="•"/>
            </a:pPr>
            <a:r>
              <a:rPr lang="en-CA" sz="2400" b="0" i="0" u="none" strike="noStrike" dirty="0">
                <a:effectLst/>
              </a:rPr>
              <a:t>Code completion</a:t>
            </a:r>
          </a:p>
          <a:p>
            <a:pPr marL="342900" indent="-342900">
              <a:buFont typeface="Arial" panose="020B0604020202020204" pitchFamily="34" charset="0"/>
              <a:buChar char="•"/>
            </a:pPr>
            <a:r>
              <a:rPr lang="en-CA" sz="2400" b="0" i="0" u="none" strike="noStrike" dirty="0">
                <a:effectLst/>
              </a:rPr>
              <a:t>Debugging support</a:t>
            </a:r>
          </a:p>
          <a:p>
            <a:pPr marL="342900" indent="-342900">
              <a:buFont typeface="Arial" panose="020B0604020202020204" pitchFamily="34" charset="0"/>
              <a:buChar char="•"/>
            </a:pPr>
            <a:r>
              <a:rPr lang="en-CA" sz="2400" b="0" i="0" u="none" strike="noStrike" dirty="0">
                <a:effectLst/>
              </a:rPr>
              <a:t>Version control integration</a:t>
            </a:r>
          </a:p>
          <a:p>
            <a:pPr marL="342900" indent="-342900">
              <a:buFont typeface="Arial" panose="020B0604020202020204" pitchFamily="34" charset="0"/>
              <a:buChar char="•"/>
            </a:pPr>
            <a:r>
              <a:rPr lang="en-CA" sz="2400" b="0" i="0" u="none" strike="noStrike" dirty="0">
                <a:effectLst/>
              </a:rPr>
              <a:t>Extensibility through a wide range of extensions</a:t>
            </a:r>
            <a:endParaRPr lang="en-US" sz="2400" dirty="0"/>
          </a:p>
        </p:txBody>
      </p:sp>
      <p:pic>
        <p:nvPicPr>
          <p:cNvPr id="6146" name="Picture 2">
            <a:extLst>
              <a:ext uri="{FF2B5EF4-FFF2-40B4-BE49-F238E27FC236}">
                <a16:creationId xmlns:a16="http://schemas.microsoft.com/office/drawing/2014/main" id="{7373A8B5-DA2D-5448-1BA2-D25ECB46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53" y="1896078"/>
            <a:ext cx="6155634" cy="307781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D40B743C-10E6-5AB5-63B9-F4234E3743B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7043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4282391"/>
          </a:xfrm>
          <a:prstGeom prst="rect">
            <a:avLst/>
          </a:prstGeom>
          <a:noFill/>
        </p:spPr>
        <p:txBody>
          <a:bodyPr wrap="square" rtlCol="0">
            <a:spAutoFit/>
          </a:bodyPr>
          <a:lstStyle/>
          <a:p>
            <a:r>
              <a:rPr lang="en-US" sz="2400" dirty="0"/>
              <a:t>-   Introduction to Python Programming</a:t>
            </a:r>
            <a:endParaRPr lang="en-US" dirty="0"/>
          </a:p>
          <a:p>
            <a:pPr>
              <a:lnSpc>
                <a:spcPct val="150000"/>
              </a:lnSpc>
            </a:pPr>
            <a:r>
              <a:rPr lang="en-US" sz="2400" dirty="0"/>
              <a:t>-   Python Environment Setup</a:t>
            </a:r>
          </a:p>
          <a:p>
            <a:pPr>
              <a:lnSpc>
                <a:spcPct val="150000"/>
              </a:lnSpc>
            </a:pPr>
            <a:r>
              <a:rPr lang="en-US" sz="2400" dirty="0"/>
              <a:t>-   Python Object Types</a:t>
            </a:r>
          </a:p>
          <a:p>
            <a:pPr>
              <a:lnSpc>
                <a:spcPct val="150000"/>
              </a:lnSpc>
            </a:pPr>
            <a:r>
              <a:rPr lang="en-US" sz="2400" dirty="0"/>
              <a:t>-   Python Code Structure and Syntax</a:t>
            </a:r>
          </a:p>
          <a:p>
            <a:pPr>
              <a:lnSpc>
                <a:spcPct val="150000"/>
              </a:lnSpc>
            </a:pPr>
            <a:r>
              <a:rPr lang="en-US" sz="2400" dirty="0"/>
              <a:t>-   Functions and Generators</a:t>
            </a:r>
          </a:p>
          <a:p>
            <a:pPr>
              <a:lnSpc>
                <a:spcPct val="150000"/>
              </a:lnSpc>
            </a:pPr>
            <a:r>
              <a:rPr lang="en-US" sz="2400" dirty="0"/>
              <a:t>-   Object-Oriented Programming in Python</a:t>
            </a:r>
          </a:p>
          <a:p>
            <a:pPr>
              <a:lnSpc>
                <a:spcPct val="150000"/>
              </a:lnSpc>
            </a:pPr>
            <a:r>
              <a:rPr lang="en-US" sz="2400" dirty="0"/>
              <a:t>-   Modular Programming in Python</a:t>
            </a:r>
          </a:p>
          <a:p>
            <a:pPr>
              <a:lnSpc>
                <a:spcPct val="150000"/>
              </a:lnSpc>
            </a:pPr>
            <a:r>
              <a:rPr lang="en-US" sz="2400" dirty="0"/>
              <a:t>-   Introduction to NumPy, Pandas</a:t>
            </a:r>
          </a:p>
        </p:txBody>
      </p:sp>
      <p:sp>
        <p:nvSpPr>
          <p:cNvPr id="3" name="Footer Placeholder 2">
            <a:extLst>
              <a:ext uri="{FF2B5EF4-FFF2-40B4-BE49-F238E27FC236}">
                <a16:creationId xmlns:a16="http://schemas.microsoft.com/office/drawing/2014/main" id="{C51CACA9-64A5-AC79-3C9A-CD7C03FD5BE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5AFA2-F498-0A99-1213-2ACD268678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6ACCFCF-31D7-3E07-3F23-CD99CFC6757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6D57103-99A5-1E0E-AD20-9C2A8C385798}"/>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40</a:t>
            </a:fld>
            <a:endParaRPr lang="en-US" dirty="0">
              <a:solidFill>
                <a:schemeClr val="tx1"/>
              </a:solidFill>
            </a:endParaRPr>
          </a:p>
        </p:txBody>
      </p:sp>
      <p:sp>
        <p:nvSpPr>
          <p:cNvPr id="7" name="Rectangle 6">
            <a:extLst>
              <a:ext uri="{FF2B5EF4-FFF2-40B4-BE49-F238E27FC236}">
                <a16:creationId xmlns:a16="http://schemas.microsoft.com/office/drawing/2014/main" id="{088BEFC9-E71E-08B7-215E-4C8E6E505A3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34F1027-51DC-D963-35A4-36C94D07D72E}"/>
              </a:ext>
            </a:extLst>
          </p:cNvPr>
          <p:cNvSpPr txBox="1"/>
          <p:nvPr/>
        </p:nvSpPr>
        <p:spPr>
          <a:xfrm>
            <a:off x="327257" y="671620"/>
            <a:ext cx="10472287" cy="523220"/>
          </a:xfrm>
          <a:prstGeom prst="rect">
            <a:avLst/>
          </a:prstGeom>
          <a:noFill/>
        </p:spPr>
        <p:txBody>
          <a:bodyPr wrap="square" rtlCol="0">
            <a:spAutoFit/>
          </a:bodyPr>
          <a:lstStyle/>
          <a:p>
            <a:r>
              <a:rPr lang="en-US" sz="2800" b="1" dirty="0" err="1">
                <a:ea typeface="+mj-ea"/>
                <a:cs typeface="+mj-cs"/>
              </a:rPr>
              <a:t>Jupyter</a:t>
            </a:r>
            <a:r>
              <a:rPr lang="en-US" sz="2800" b="1" dirty="0">
                <a:ea typeface="+mj-ea"/>
                <a:cs typeface="+mj-cs"/>
              </a:rPr>
              <a:t> Notebook</a:t>
            </a:r>
          </a:p>
        </p:txBody>
      </p:sp>
      <p:sp>
        <p:nvSpPr>
          <p:cNvPr id="3" name="TextBox 2">
            <a:extLst>
              <a:ext uri="{FF2B5EF4-FFF2-40B4-BE49-F238E27FC236}">
                <a16:creationId xmlns:a16="http://schemas.microsoft.com/office/drawing/2014/main" id="{1FC16F4B-DA68-197A-75EC-36CC449B6C16}"/>
              </a:ext>
            </a:extLst>
          </p:cNvPr>
          <p:cNvSpPr txBox="1"/>
          <p:nvPr/>
        </p:nvSpPr>
        <p:spPr>
          <a:xfrm>
            <a:off x="613741" y="1368431"/>
            <a:ext cx="5886450" cy="5016758"/>
          </a:xfrm>
          <a:prstGeom prst="rect">
            <a:avLst/>
          </a:prstGeom>
          <a:noFill/>
        </p:spPr>
        <p:txBody>
          <a:bodyPr wrap="square">
            <a:spAutoFit/>
          </a:bodyPr>
          <a:lstStyle/>
          <a:p>
            <a:pPr marL="342900" indent="-342900">
              <a:buFont typeface="Arial" panose="020B0604020202020204" pitchFamily="34" charset="0"/>
              <a:buChar char="•"/>
            </a:pPr>
            <a:r>
              <a:rPr lang="en-CA" sz="2000" b="1" i="0" u="none" strike="noStrike" dirty="0" err="1">
                <a:solidFill>
                  <a:srgbClr val="0070C0"/>
                </a:solidFill>
                <a:effectLst/>
              </a:rPr>
              <a:t>Jupyter</a:t>
            </a:r>
            <a:r>
              <a:rPr lang="en-CA" sz="2000" b="1" i="0" u="none" strike="noStrike" dirty="0">
                <a:solidFill>
                  <a:srgbClr val="0070C0"/>
                </a:solidFill>
                <a:effectLst/>
              </a:rPr>
              <a:t> Notebook</a:t>
            </a:r>
            <a:r>
              <a:rPr lang="en-CA" sz="2000" b="0" i="0" u="none" strike="noStrike" dirty="0">
                <a:effectLst/>
              </a:rPr>
              <a:t> is an interactive computing environment that allows users to create and share documents containing live code, visualizations, explanatory text, and more. </a:t>
            </a:r>
            <a:endParaRPr lang="en-CA" sz="2000" dirty="0"/>
          </a:p>
          <a:p>
            <a:pPr marL="342900" indent="-342900">
              <a:buFont typeface="Arial" panose="020B0604020202020204" pitchFamily="34" charset="0"/>
              <a:buChar char="•"/>
            </a:pPr>
            <a:endParaRPr lang="en-CA" sz="2000" b="0" i="0" u="none" strike="noStrike" dirty="0">
              <a:effectLst/>
            </a:endParaRPr>
          </a:p>
          <a:p>
            <a:pPr marL="342900" indent="-342900">
              <a:buFont typeface="Arial" panose="020B0604020202020204" pitchFamily="34" charset="0"/>
              <a:buChar char="•"/>
            </a:pPr>
            <a:r>
              <a:rPr lang="en-CA" sz="2000" b="0" i="0" u="none" strike="noStrike" dirty="0">
                <a:effectLst/>
              </a:rPr>
              <a:t>To enhance the functionality of VS Code for </a:t>
            </a:r>
            <a:r>
              <a:rPr lang="en-CA" sz="2000" b="0" i="0" u="none" strike="noStrike" dirty="0" err="1">
                <a:effectLst/>
              </a:rPr>
              <a:t>Jupyter</a:t>
            </a:r>
            <a:r>
              <a:rPr lang="en-CA" sz="2000" b="0" i="0" u="none" strike="noStrike" dirty="0">
                <a:effectLst/>
              </a:rPr>
              <a:t> Notebook development, we will be utilizing the </a:t>
            </a:r>
            <a:r>
              <a:rPr lang="en-CA" sz="2000" b="0" i="0" u="none" strike="noStrike" dirty="0" err="1">
                <a:effectLst/>
              </a:rPr>
              <a:t>Jupyter</a:t>
            </a:r>
            <a:r>
              <a:rPr lang="en-CA" sz="2000" b="0" i="0" u="none" strike="noStrike" dirty="0">
                <a:effectLst/>
              </a:rPr>
              <a:t> Notebook extension. This extension enables seamless integration between VS Code and </a:t>
            </a:r>
            <a:r>
              <a:rPr lang="en-CA" sz="2000" b="0" i="0" u="none" strike="noStrike" dirty="0" err="1">
                <a:effectLst/>
              </a:rPr>
              <a:t>Jupyter</a:t>
            </a:r>
            <a:r>
              <a:rPr lang="en-CA" sz="2000" b="0" i="0" u="none" strike="noStrike" dirty="0">
                <a:effectLst/>
              </a:rPr>
              <a:t> Notebook, allowing you to create, edit, and run </a:t>
            </a:r>
            <a:r>
              <a:rPr lang="en-CA" sz="2000" b="0" i="0" u="none" strike="noStrike" dirty="0" err="1">
                <a:effectLst/>
              </a:rPr>
              <a:t>Jupyter</a:t>
            </a:r>
            <a:r>
              <a:rPr lang="en-CA" sz="2000" b="0" i="0" u="none" strike="noStrike" dirty="0">
                <a:effectLst/>
              </a:rPr>
              <a:t> Notebooks directly within the editor. </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It provides features such as </a:t>
            </a:r>
            <a:r>
              <a:rPr lang="en-CA" sz="2000" b="1" i="0" u="none" strike="noStrike" dirty="0">
                <a:effectLst/>
              </a:rPr>
              <a:t>cell execution</a:t>
            </a:r>
            <a:r>
              <a:rPr lang="en-CA" sz="2000" b="0" i="0" u="none" strike="noStrike" dirty="0">
                <a:effectLst/>
              </a:rPr>
              <a:t>, </a:t>
            </a:r>
            <a:r>
              <a:rPr lang="en-CA" sz="2000" b="1" i="0" u="none" strike="noStrike" dirty="0">
                <a:effectLst/>
              </a:rPr>
              <a:t>interactive outputs</a:t>
            </a:r>
            <a:r>
              <a:rPr lang="en-CA" sz="2000" b="0" i="0" u="none" strike="noStrike" dirty="0">
                <a:effectLst/>
              </a:rPr>
              <a:t>, and </a:t>
            </a:r>
            <a:r>
              <a:rPr lang="en-CA" sz="2000" b="1" i="0" u="none" strike="noStrike" dirty="0">
                <a:effectLst/>
              </a:rPr>
              <a:t>markdown rendering</a:t>
            </a:r>
            <a:r>
              <a:rPr lang="en-CA" sz="2000" b="0" i="0" u="none" strike="noStrike" dirty="0">
                <a:effectLst/>
              </a:rPr>
              <a:t>, making it a powerful tool for data analysis and prototyping.</a:t>
            </a:r>
            <a:endParaRPr lang="en-US" sz="2000" dirty="0"/>
          </a:p>
        </p:txBody>
      </p:sp>
      <p:pic>
        <p:nvPicPr>
          <p:cNvPr id="11" name="Picture 10" descr="A screenshot of a computer program&#10;&#10;Description automatically generated">
            <a:extLst>
              <a:ext uri="{FF2B5EF4-FFF2-40B4-BE49-F238E27FC236}">
                <a16:creationId xmlns:a16="http://schemas.microsoft.com/office/drawing/2014/main" id="{4AAD4FEC-D501-29DF-FBBA-78CCB3570D8D}"/>
              </a:ext>
            </a:extLst>
          </p:cNvPr>
          <p:cNvPicPr>
            <a:picLocks noChangeAspect="1"/>
          </p:cNvPicPr>
          <p:nvPr/>
        </p:nvPicPr>
        <p:blipFill>
          <a:blip r:embed="rId2"/>
          <a:stretch>
            <a:fillRect/>
          </a:stretch>
        </p:blipFill>
        <p:spPr>
          <a:xfrm>
            <a:off x="6617168" y="2211925"/>
            <a:ext cx="5438169" cy="2434149"/>
          </a:xfrm>
          <a:prstGeom prst="rect">
            <a:avLst/>
          </a:prstGeom>
        </p:spPr>
      </p:pic>
      <p:sp>
        <p:nvSpPr>
          <p:cNvPr id="2" name="Footer Placeholder 1">
            <a:extLst>
              <a:ext uri="{FF2B5EF4-FFF2-40B4-BE49-F238E27FC236}">
                <a16:creationId xmlns:a16="http://schemas.microsoft.com/office/drawing/2014/main" id="{BD565B09-8620-3BF7-3665-7E83004E5FD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0513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5D8EE-C210-56F5-6DE7-BBBCA26752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5CA3A26-1BDA-AE82-DBA6-1F1E3658C9E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52A460DF-F815-D30E-7833-C96B649D21E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41</a:t>
            </a:fld>
            <a:endParaRPr lang="en-US" dirty="0">
              <a:solidFill>
                <a:schemeClr val="tx1"/>
              </a:solidFill>
            </a:endParaRPr>
          </a:p>
        </p:txBody>
      </p:sp>
      <p:sp>
        <p:nvSpPr>
          <p:cNvPr id="7" name="Rectangle 6">
            <a:extLst>
              <a:ext uri="{FF2B5EF4-FFF2-40B4-BE49-F238E27FC236}">
                <a16:creationId xmlns:a16="http://schemas.microsoft.com/office/drawing/2014/main" id="{D0D90AED-0E8F-13DA-9112-D6491D12D2B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32C116-D910-227A-D5EA-A59799A3B594}"/>
              </a:ext>
            </a:extLst>
          </p:cNvPr>
          <p:cNvSpPr txBox="1"/>
          <p:nvPr/>
        </p:nvSpPr>
        <p:spPr>
          <a:xfrm>
            <a:off x="327257" y="671620"/>
            <a:ext cx="10472287" cy="523220"/>
          </a:xfrm>
          <a:prstGeom prst="rect">
            <a:avLst/>
          </a:prstGeom>
          <a:noFill/>
        </p:spPr>
        <p:txBody>
          <a:bodyPr wrap="square" rtlCol="0">
            <a:spAutoFit/>
          </a:bodyPr>
          <a:lstStyle/>
          <a:p>
            <a:r>
              <a:rPr lang="en-US" sz="2800" b="1" dirty="0" err="1">
                <a:ea typeface="+mj-ea"/>
                <a:cs typeface="+mj-cs"/>
              </a:rPr>
              <a:t>Conda</a:t>
            </a:r>
            <a:endParaRPr lang="en-US" sz="2800" b="1" dirty="0">
              <a:ea typeface="+mj-ea"/>
              <a:cs typeface="+mj-cs"/>
            </a:endParaRPr>
          </a:p>
        </p:txBody>
      </p:sp>
      <p:sp>
        <p:nvSpPr>
          <p:cNvPr id="3" name="TextBox 2">
            <a:extLst>
              <a:ext uri="{FF2B5EF4-FFF2-40B4-BE49-F238E27FC236}">
                <a16:creationId xmlns:a16="http://schemas.microsoft.com/office/drawing/2014/main" id="{730E2D2E-287F-0BFD-3B19-BB54368CCA5F}"/>
              </a:ext>
            </a:extLst>
          </p:cNvPr>
          <p:cNvSpPr txBox="1"/>
          <p:nvPr/>
        </p:nvSpPr>
        <p:spPr>
          <a:xfrm>
            <a:off x="573983" y="1286976"/>
            <a:ext cx="7556225" cy="4524315"/>
          </a:xfrm>
          <a:prstGeom prst="rect">
            <a:avLst/>
          </a:prstGeom>
          <a:noFill/>
        </p:spPr>
        <p:txBody>
          <a:bodyPr wrap="square">
            <a:spAutoFit/>
          </a:bodyPr>
          <a:lstStyle/>
          <a:p>
            <a:pPr marL="342900" indent="-342900">
              <a:buFont typeface="Arial" panose="020B0604020202020204" pitchFamily="34" charset="0"/>
              <a:buChar char="•"/>
            </a:pPr>
            <a:r>
              <a:rPr lang="en-CA" sz="2400" b="1" i="0" u="none" strike="noStrike" dirty="0" err="1">
                <a:solidFill>
                  <a:schemeClr val="accent1"/>
                </a:solidFill>
                <a:effectLst/>
              </a:rPr>
              <a:t>Conda</a:t>
            </a:r>
            <a:r>
              <a:rPr lang="en-CA" sz="2400" b="0" i="0" u="none" strike="noStrike" dirty="0">
                <a:effectLst/>
              </a:rPr>
              <a:t> is a popular </a:t>
            </a:r>
            <a:r>
              <a:rPr lang="en-CA" sz="2400" b="0" i="0" u="none" strike="noStrike" dirty="0">
                <a:solidFill>
                  <a:srgbClr val="FF0000"/>
                </a:solidFill>
                <a:effectLst/>
              </a:rPr>
              <a:t>package manager</a:t>
            </a:r>
            <a:r>
              <a:rPr lang="en-CA" sz="2400" b="0" i="0" u="none" strike="noStrike" dirty="0">
                <a:effectLst/>
              </a:rPr>
              <a:t> and </a:t>
            </a:r>
            <a:r>
              <a:rPr lang="en-CA" sz="2400" b="0" i="0" u="none" strike="noStrike" dirty="0">
                <a:solidFill>
                  <a:srgbClr val="FF0000"/>
                </a:solidFill>
                <a:effectLst/>
              </a:rPr>
              <a:t>environment management</a:t>
            </a:r>
            <a:r>
              <a:rPr lang="en-CA" sz="2400" b="0" i="0" u="none" strike="noStrike" dirty="0">
                <a:effectLst/>
              </a:rPr>
              <a:t> system for Python and other programming languages. It simplifies the process of installing, managing, and organizing packages and dependencies within isolated environments, ensuring reproducibility and avoiding conflicts between different projects.</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i="0" u="none" strike="noStrike" dirty="0">
                <a:solidFill>
                  <a:srgbClr val="00B050"/>
                </a:solidFill>
                <a:effectLst/>
              </a:rPr>
              <a:t>Anaconda</a:t>
            </a:r>
            <a:r>
              <a:rPr lang="en-CA" sz="2400" b="0" i="0" u="none" strike="noStrike" dirty="0">
                <a:effectLst/>
              </a:rPr>
              <a:t> is a distribution of Python that aims to simplify package management and deployment.</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Anaconda uses </a:t>
            </a:r>
            <a:r>
              <a:rPr lang="en-CA" sz="2400" b="0" i="0" u="none" strike="noStrike" dirty="0" err="1">
                <a:effectLst/>
              </a:rPr>
              <a:t>Conda</a:t>
            </a:r>
            <a:r>
              <a:rPr lang="en-CA" sz="2400" b="0" i="0" u="none" strike="noStrike" dirty="0">
                <a:effectLst/>
              </a:rPr>
              <a:t> as its package manager. When you install Anaconda, you also install </a:t>
            </a:r>
            <a:r>
              <a:rPr lang="en-CA" sz="2400" b="0" i="0" u="none" strike="noStrike" dirty="0" err="1">
                <a:effectLst/>
              </a:rPr>
              <a:t>Conda</a:t>
            </a:r>
            <a:r>
              <a:rPr lang="en-CA" sz="2400" b="0" i="0" u="none" strike="noStrike" dirty="0">
                <a:effectLst/>
              </a:rPr>
              <a:t>. </a:t>
            </a:r>
            <a:endParaRPr lang="en-US" sz="2400" dirty="0"/>
          </a:p>
        </p:txBody>
      </p:sp>
      <p:pic>
        <p:nvPicPr>
          <p:cNvPr id="7170" name="Picture 2">
            <a:extLst>
              <a:ext uri="{FF2B5EF4-FFF2-40B4-BE49-F238E27FC236}">
                <a16:creationId xmlns:a16="http://schemas.microsoft.com/office/drawing/2014/main" id="{4045C05E-735E-24A9-CC1B-50C5B6314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0208" y="2361043"/>
            <a:ext cx="3800557" cy="21359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DA82F0-E457-91E1-5087-EDA9C1B27925}"/>
              </a:ext>
            </a:extLst>
          </p:cNvPr>
          <p:cNvSpPr txBox="1"/>
          <p:nvPr/>
        </p:nvSpPr>
        <p:spPr>
          <a:xfrm>
            <a:off x="8447819" y="1533663"/>
            <a:ext cx="3402983" cy="369332"/>
          </a:xfrm>
          <a:prstGeom prst="rect">
            <a:avLst/>
          </a:prstGeom>
          <a:noFill/>
        </p:spPr>
        <p:txBody>
          <a:bodyPr wrap="none" rtlCol="0">
            <a:spAutoFit/>
          </a:bodyPr>
          <a:lstStyle/>
          <a:p>
            <a:r>
              <a:rPr lang="en-US" dirty="0">
                <a:highlight>
                  <a:srgbClr val="FFFF00"/>
                </a:highlight>
              </a:rPr>
              <a:t>But what does this actually mean?</a:t>
            </a:r>
          </a:p>
        </p:txBody>
      </p:sp>
      <p:sp>
        <p:nvSpPr>
          <p:cNvPr id="2" name="Footer Placeholder 1">
            <a:extLst>
              <a:ext uri="{FF2B5EF4-FFF2-40B4-BE49-F238E27FC236}">
                <a16:creationId xmlns:a16="http://schemas.microsoft.com/office/drawing/2014/main" id="{A90B71F4-2F7B-6003-6608-F7A4FCAF996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50105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21A8B-D521-A840-8769-4F5B7D5E23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B41809A-00E5-7B7A-1866-66E8B9A7F08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53B504D-9FA7-702C-F9A8-73EEA26F9D7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42</a:t>
            </a:fld>
            <a:endParaRPr lang="en-US" dirty="0">
              <a:solidFill>
                <a:schemeClr val="tx1"/>
              </a:solidFill>
            </a:endParaRPr>
          </a:p>
        </p:txBody>
      </p:sp>
      <p:sp>
        <p:nvSpPr>
          <p:cNvPr id="7" name="Rectangle 6">
            <a:extLst>
              <a:ext uri="{FF2B5EF4-FFF2-40B4-BE49-F238E27FC236}">
                <a16:creationId xmlns:a16="http://schemas.microsoft.com/office/drawing/2014/main" id="{0996E514-5126-08FD-515B-1C2939B3807F}"/>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9F8CB7-E2D6-BD6B-FC06-DB5BAB0A491F}"/>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a:t>
            </a:r>
            <a:r>
              <a:rPr lang="en-US" sz="2800" b="1" dirty="0" err="1">
                <a:ea typeface="+mj-ea"/>
                <a:cs typeface="+mj-cs"/>
              </a:rPr>
              <a:t>Conda</a:t>
            </a:r>
            <a:r>
              <a:rPr lang="en-US" sz="2800" b="1" dirty="0">
                <a:ea typeface="+mj-ea"/>
                <a:cs typeface="+mj-cs"/>
              </a:rPr>
              <a:t> and Anaconda through Cooking</a:t>
            </a:r>
          </a:p>
        </p:txBody>
      </p:sp>
      <p:sp>
        <p:nvSpPr>
          <p:cNvPr id="3" name="TextBox 2">
            <a:extLst>
              <a:ext uri="{FF2B5EF4-FFF2-40B4-BE49-F238E27FC236}">
                <a16:creationId xmlns:a16="http://schemas.microsoft.com/office/drawing/2014/main" id="{F023E116-D3DE-EB44-7E64-91ADA7600555}"/>
              </a:ext>
            </a:extLst>
          </p:cNvPr>
          <p:cNvSpPr txBox="1"/>
          <p:nvPr/>
        </p:nvSpPr>
        <p:spPr>
          <a:xfrm>
            <a:off x="765209" y="1388323"/>
            <a:ext cx="6001351" cy="4154984"/>
          </a:xfrm>
          <a:prstGeom prst="rect">
            <a:avLst/>
          </a:prstGeom>
          <a:noFill/>
        </p:spPr>
        <p:txBody>
          <a:bodyPr wrap="square">
            <a:spAutoFit/>
          </a:bodyPr>
          <a:lstStyle/>
          <a:p>
            <a:pPr marL="342900" indent="-342900" algn="l">
              <a:buFont typeface="Arial" panose="020B0604020202020204" pitchFamily="34" charset="0"/>
              <a:buChar char="•"/>
            </a:pPr>
            <a:r>
              <a:rPr lang="en-CA" sz="2400" b="1" i="0" u="none" strike="noStrike" dirty="0" err="1">
                <a:effectLst/>
              </a:rPr>
              <a:t>Conda</a:t>
            </a:r>
            <a:r>
              <a:rPr lang="en-CA" sz="2400" b="0" i="0" u="none" strike="noStrike" dirty="0">
                <a:effectLst/>
              </a:rPr>
              <a:t> is like having an efficient kitchen organizer, essential for keeping your cooking space organized and functional, allowing for the preparation of any meal without ingredient (packages) or tool conflicts.</a:t>
            </a:r>
          </a:p>
          <a:p>
            <a:pPr marL="342900" indent="-342900" algn="l">
              <a:buFont typeface="Arial" panose="020B0604020202020204" pitchFamily="34" charset="0"/>
              <a:buChar char="•"/>
            </a:pPr>
            <a:endParaRPr lang="en-CA" sz="2400" b="1" i="0" u="none" strike="noStrike" dirty="0">
              <a:effectLst/>
            </a:endParaRPr>
          </a:p>
          <a:p>
            <a:pPr marL="342900" indent="-342900" algn="l">
              <a:buFont typeface="Arial" panose="020B0604020202020204" pitchFamily="34" charset="0"/>
              <a:buChar char="•"/>
            </a:pPr>
            <a:r>
              <a:rPr lang="en-CA" sz="2400" b="1" i="0" u="none" strike="noStrike" dirty="0">
                <a:effectLst/>
              </a:rPr>
              <a:t>Anaconda</a:t>
            </a:r>
            <a:r>
              <a:rPr lang="en-CA" sz="2400" b="0" i="0" u="none" strike="noStrike" dirty="0">
                <a:effectLst/>
              </a:rPr>
              <a:t> is like stepping into a fully stocked kitchen, where you have everything you need to start cooking complex meals (data science projects) right away, without the need for setup.</a:t>
            </a:r>
          </a:p>
        </p:txBody>
      </p:sp>
      <p:pic>
        <p:nvPicPr>
          <p:cNvPr id="8194" name="Picture 2" descr="Premium Photo | Professional team cooks and chefs preparing meal at busy  hotel or restaurant kitchen">
            <a:extLst>
              <a:ext uri="{FF2B5EF4-FFF2-40B4-BE49-F238E27FC236}">
                <a16:creationId xmlns:a16="http://schemas.microsoft.com/office/drawing/2014/main" id="{1D6884B5-74D8-767E-3B57-097A6815A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260" y="1988186"/>
            <a:ext cx="4523206" cy="295525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0DB22D0-944C-A5B7-AD89-06202BE8B6D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61403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A0978-80BF-2ACE-5CC2-17CD6BD113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BA3753-076A-36FA-9CC6-52722CFB3AC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4279A6BA-2107-30B6-3264-C9DA6AB46274}"/>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43</a:t>
            </a:fld>
            <a:endParaRPr lang="en-US" dirty="0">
              <a:solidFill>
                <a:schemeClr val="tx1"/>
              </a:solidFill>
            </a:endParaRPr>
          </a:p>
        </p:txBody>
      </p:sp>
      <p:sp>
        <p:nvSpPr>
          <p:cNvPr id="7" name="Rectangle 6">
            <a:extLst>
              <a:ext uri="{FF2B5EF4-FFF2-40B4-BE49-F238E27FC236}">
                <a16:creationId xmlns:a16="http://schemas.microsoft.com/office/drawing/2014/main" id="{FD572B57-357E-BE60-9127-DA36C24C32D5}"/>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0A55D1-0EB4-87C1-1DB6-0D4B6CF0A94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Operating Systems and Terminal Setup</a:t>
            </a:r>
          </a:p>
        </p:txBody>
      </p:sp>
      <p:sp>
        <p:nvSpPr>
          <p:cNvPr id="2" name="TextBox 1">
            <a:extLst>
              <a:ext uri="{FF2B5EF4-FFF2-40B4-BE49-F238E27FC236}">
                <a16:creationId xmlns:a16="http://schemas.microsoft.com/office/drawing/2014/main" id="{5DE027FB-FB2E-B86A-07CB-71DF80B063A4}"/>
              </a:ext>
            </a:extLst>
          </p:cNvPr>
          <p:cNvSpPr txBox="1"/>
          <p:nvPr/>
        </p:nvSpPr>
        <p:spPr>
          <a:xfrm>
            <a:off x="765208" y="1513840"/>
            <a:ext cx="10353040" cy="4524315"/>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An operating system (OS) is the software that manages computer hardware and software resources and provides standard services for computer programs. </a:t>
            </a:r>
          </a:p>
          <a:p>
            <a:endParaRPr lang="en-CA" sz="2400" dirty="0"/>
          </a:p>
          <a:p>
            <a:pPr marL="342900" indent="-342900">
              <a:buFont typeface="Arial" panose="020B0604020202020204" pitchFamily="34" charset="0"/>
              <a:buChar char="•"/>
            </a:pPr>
            <a:r>
              <a:rPr lang="en-CA" sz="2400" b="0" i="0" u="none" strike="noStrike" dirty="0">
                <a:effectLst/>
              </a:rPr>
              <a:t>There are 3 major operating systems: macOS, Linux, and Windows.</a:t>
            </a:r>
          </a:p>
          <a:p>
            <a:endParaRPr lang="en-CA" sz="2400" dirty="0"/>
          </a:p>
          <a:p>
            <a:pPr marL="342900" indent="-342900" algn="l">
              <a:buFont typeface="Arial" panose="020B0604020202020204" pitchFamily="34" charset="0"/>
              <a:buChar char="•"/>
            </a:pPr>
            <a:r>
              <a:rPr lang="en-CA" sz="2400" b="0" i="0" u="none" strike="noStrike" dirty="0">
                <a:effectLst/>
                <a:latin typeface="-apple-system"/>
              </a:rPr>
              <a:t>To open the Terminal on macOS:</a:t>
            </a:r>
          </a:p>
          <a:p>
            <a:pPr marL="900000" algn="l">
              <a:buFont typeface="+mj-lt"/>
              <a:buAutoNum type="arabicPeriod"/>
            </a:pPr>
            <a:r>
              <a:rPr lang="en-CA" sz="2400" b="0" i="0" u="none" strike="noStrike" dirty="0">
                <a:effectLst/>
                <a:latin typeface="-apple-system"/>
              </a:rPr>
              <a:t> Press Command + Space to open Spotlight Search.</a:t>
            </a:r>
          </a:p>
          <a:p>
            <a:pPr marL="900000" algn="l">
              <a:buFont typeface="+mj-lt"/>
              <a:buAutoNum type="arabicPeriod"/>
            </a:pPr>
            <a:r>
              <a:rPr lang="en-CA" sz="2400" b="0" i="0" u="none" strike="noStrike" dirty="0">
                <a:effectLst/>
                <a:latin typeface="-apple-system"/>
              </a:rPr>
              <a:t> Type "Terminal" and press Enter.</a:t>
            </a:r>
          </a:p>
          <a:p>
            <a:pPr marL="900000" algn="l">
              <a:buFont typeface="+mj-lt"/>
              <a:buAutoNum type="arabicPeriod"/>
            </a:pPr>
            <a:endParaRPr lang="en-CA" sz="2400" dirty="0">
              <a:latin typeface="-apple-system"/>
            </a:endParaRPr>
          </a:p>
          <a:p>
            <a:pPr marL="342900" indent="-342900" algn="l">
              <a:buFont typeface="Arial" panose="020B0604020202020204" pitchFamily="34" charset="0"/>
              <a:buChar char="•"/>
            </a:pPr>
            <a:r>
              <a:rPr lang="en-CA" sz="2400" b="0" i="0" u="none" strike="noStrike" dirty="0">
                <a:effectLst/>
                <a:latin typeface="-apple-system"/>
              </a:rPr>
              <a:t>To open the PowerShell in Windows:</a:t>
            </a:r>
          </a:p>
          <a:p>
            <a:pPr marL="900000" algn="l"/>
            <a:r>
              <a:rPr lang="en-CA" sz="2400" b="0" i="0" u="none" strike="noStrike" dirty="0">
                <a:effectLst/>
                <a:latin typeface="-apple-system"/>
              </a:rPr>
              <a:t>1. Search for PowerShell </a:t>
            </a:r>
          </a:p>
          <a:p>
            <a:endParaRPr lang="en-US" sz="2400" dirty="0"/>
          </a:p>
        </p:txBody>
      </p:sp>
      <p:sp>
        <p:nvSpPr>
          <p:cNvPr id="6" name="TextBox 5">
            <a:extLst>
              <a:ext uri="{FF2B5EF4-FFF2-40B4-BE49-F238E27FC236}">
                <a16:creationId xmlns:a16="http://schemas.microsoft.com/office/drawing/2014/main" id="{5A98A09E-CC3A-A694-E187-5F9E954249B5}"/>
              </a:ext>
            </a:extLst>
          </p:cNvPr>
          <p:cNvSpPr txBox="1"/>
          <p:nvPr/>
        </p:nvSpPr>
        <p:spPr>
          <a:xfrm>
            <a:off x="7433912" y="4561240"/>
            <a:ext cx="3992880"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CA" sz="2000" b="0" i="0" u="none" strike="noStrike" dirty="0">
                <a:effectLst/>
              </a:rPr>
              <a:t>A terminal is a text-based interface for interacting with a computer's operating system through a command-line interface (CLI).</a:t>
            </a:r>
            <a:endParaRPr lang="en-US" sz="2000" dirty="0"/>
          </a:p>
        </p:txBody>
      </p:sp>
      <p:sp>
        <p:nvSpPr>
          <p:cNvPr id="3" name="Footer Placeholder 2">
            <a:extLst>
              <a:ext uri="{FF2B5EF4-FFF2-40B4-BE49-F238E27FC236}">
                <a16:creationId xmlns:a16="http://schemas.microsoft.com/office/drawing/2014/main" id="{23DF37CF-04A5-7F6C-B405-39904D52FED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3482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8A9E5-E08E-2536-6B7E-3F2CCCE887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0CA315E-EF9B-9BC9-0648-FB4E0452A33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EEBC5548-746A-89CA-0351-528D488E1D8D}"/>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44</a:t>
            </a:fld>
            <a:endParaRPr lang="en-US" dirty="0">
              <a:solidFill>
                <a:schemeClr val="tx1"/>
              </a:solidFill>
            </a:endParaRPr>
          </a:p>
        </p:txBody>
      </p:sp>
      <p:sp>
        <p:nvSpPr>
          <p:cNvPr id="7" name="Rectangle 6">
            <a:extLst>
              <a:ext uri="{FF2B5EF4-FFF2-40B4-BE49-F238E27FC236}">
                <a16:creationId xmlns:a16="http://schemas.microsoft.com/office/drawing/2014/main" id="{1BEEDF26-02CF-4E69-4E57-31637C187EF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E04846-4473-E1A8-089D-5CA0F896DE70}"/>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Command-Line Crash Course</a:t>
            </a:r>
          </a:p>
        </p:txBody>
      </p:sp>
      <p:sp>
        <p:nvSpPr>
          <p:cNvPr id="3" name="TextBox 2">
            <a:extLst>
              <a:ext uri="{FF2B5EF4-FFF2-40B4-BE49-F238E27FC236}">
                <a16:creationId xmlns:a16="http://schemas.microsoft.com/office/drawing/2014/main" id="{C55F4121-FFF9-847B-F7F9-7F548A33D609}"/>
              </a:ext>
            </a:extLst>
          </p:cNvPr>
          <p:cNvSpPr txBox="1"/>
          <p:nvPr/>
        </p:nvSpPr>
        <p:spPr>
          <a:xfrm>
            <a:off x="765208" y="1410176"/>
            <a:ext cx="6021672" cy="341632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The </a:t>
            </a:r>
            <a:r>
              <a:rPr lang="en-CA" sz="2400" b="1" i="0" u="none" strike="noStrike" dirty="0">
                <a:effectLst/>
              </a:rPr>
              <a:t>terminal</a:t>
            </a:r>
            <a:r>
              <a:rPr lang="en-CA" sz="2400" b="0" i="0" u="none" strike="noStrike" dirty="0">
                <a:effectLst/>
              </a:rPr>
              <a:t> is a powerful tool that allows you to interact with your computer using text-based commands.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As a Python developer, understanding and using the terminal is essential for tasks such as running scripts, managing files, and executing various development tools.</a:t>
            </a:r>
          </a:p>
          <a:p>
            <a:pPr marL="342900" indent="-342900">
              <a:buFont typeface="Arial" panose="020B0604020202020204" pitchFamily="34" charset="0"/>
              <a:buChar char="•"/>
            </a:pPr>
            <a:endParaRPr lang="en-CA" sz="2400" dirty="0"/>
          </a:p>
        </p:txBody>
      </p:sp>
      <p:sp>
        <p:nvSpPr>
          <p:cNvPr id="2" name="Footer Placeholder 1">
            <a:extLst>
              <a:ext uri="{FF2B5EF4-FFF2-40B4-BE49-F238E27FC236}">
                <a16:creationId xmlns:a16="http://schemas.microsoft.com/office/drawing/2014/main" id="{B13CEB16-CE7B-1786-A33E-9E85286BBE6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9793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9FA06-598E-0C1E-1E42-70A21F1A06F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1838C8E-760C-3E69-F3A5-E25D03F60BD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76FE7A9-1C35-EBAE-BC05-AEEF843FB1D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45</a:t>
            </a:fld>
            <a:endParaRPr lang="en-US" dirty="0">
              <a:solidFill>
                <a:schemeClr val="tx1"/>
              </a:solidFill>
            </a:endParaRPr>
          </a:p>
        </p:txBody>
      </p:sp>
      <p:sp>
        <p:nvSpPr>
          <p:cNvPr id="7" name="Rectangle 6">
            <a:extLst>
              <a:ext uri="{FF2B5EF4-FFF2-40B4-BE49-F238E27FC236}">
                <a16:creationId xmlns:a16="http://schemas.microsoft.com/office/drawing/2014/main" id="{8924D145-DA0D-4E27-1282-82A0456E419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13633F-D575-1F4A-DC41-0E234A7CA3F5}"/>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Navigating File System</a:t>
            </a:r>
          </a:p>
        </p:txBody>
      </p:sp>
      <p:sp>
        <p:nvSpPr>
          <p:cNvPr id="3" name="TextBox 2">
            <a:extLst>
              <a:ext uri="{FF2B5EF4-FFF2-40B4-BE49-F238E27FC236}">
                <a16:creationId xmlns:a16="http://schemas.microsoft.com/office/drawing/2014/main" id="{597E013F-7F8A-9079-5DF4-E43F066F0026}"/>
              </a:ext>
            </a:extLst>
          </p:cNvPr>
          <p:cNvSpPr txBox="1"/>
          <p:nvPr/>
        </p:nvSpPr>
        <p:spPr>
          <a:xfrm>
            <a:off x="765208" y="1409115"/>
            <a:ext cx="9211912" cy="4893647"/>
          </a:xfrm>
          <a:prstGeom prst="rect">
            <a:avLst/>
          </a:prstGeom>
          <a:noFill/>
        </p:spPr>
        <p:txBody>
          <a:bodyPr wrap="square">
            <a:spAutoFit/>
          </a:bodyPr>
          <a:lstStyle/>
          <a:p>
            <a:r>
              <a:rPr lang="en-CA" sz="2400" dirty="0"/>
              <a:t>Let’s try with basic </a:t>
            </a:r>
            <a:r>
              <a:rPr lang="en-CA" sz="2400" b="0" i="0" u="none" strike="noStrike" dirty="0">
                <a:effectLst/>
              </a:rPr>
              <a:t>terminal commands: </a:t>
            </a:r>
          </a:p>
          <a:p>
            <a:endParaRPr lang="en-CA" sz="2400" b="0" i="0" u="none" strike="noStrike" dirty="0">
              <a:effectLst/>
            </a:endParaRPr>
          </a:p>
          <a:p>
            <a:pPr marL="342900" indent="-342900">
              <a:buFont typeface="Arial" panose="020B0604020202020204" pitchFamily="34" charset="0"/>
              <a:buChar char="•"/>
            </a:pPr>
            <a:r>
              <a:rPr lang="en-CA" sz="2400" dirty="0" err="1">
                <a:solidFill>
                  <a:schemeClr val="accent1"/>
                </a:solidFill>
              </a:rPr>
              <a:t>pwd</a:t>
            </a:r>
            <a:r>
              <a:rPr lang="en-CA" sz="2400" dirty="0"/>
              <a:t> &gt;&gt;&gt;</a:t>
            </a:r>
            <a:r>
              <a:rPr lang="en-CA" sz="2400" b="0" i="0" u="none" strike="noStrike" dirty="0">
                <a:effectLst/>
              </a:rPr>
              <a:t> (print working directory) shows the current directory's path.</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solidFill>
                  <a:schemeClr val="accent1"/>
                </a:solidFill>
              </a:rPr>
              <a:t>ls</a:t>
            </a:r>
            <a:r>
              <a:rPr lang="en-CA" sz="2400" b="0" i="0" u="none" strike="noStrike" dirty="0">
                <a:effectLst/>
                <a:latin typeface="-apple-system"/>
              </a:rPr>
              <a:t> &gt;&gt;&gt; (list) displays the files and directories in the current directory.</a:t>
            </a:r>
          </a:p>
          <a:p>
            <a:pPr marL="342900" indent="-342900">
              <a:buFont typeface="Arial" panose="020B0604020202020204" pitchFamily="34" charset="0"/>
              <a:buChar char="•"/>
            </a:pPr>
            <a:endParaRPr lang="en-CA" sz="2400" dirty="0">
              <a:latin typeface="-apple-system"/>
            </a:endParaRPr>
          </a:p>
          <a:p>
            <a:pPr marL="342900" indent="-342900">
              <a:buFont typeface="Arial" panose="020B0604020202020204" pitchFamily="34" charset="0"/>
              <a:buChar char="•"/>
            </a:pPr>
            <a:r>
              <a:rPr lang="en-CA" sz="2400" dirty="0">
                <a:solidFill>
                  <a:schemeClr val="accent1"/>
                </a:solidFill>
                <a:latin typeface="-apple-system"/>
              </a:rPr>
              <a:t>cd</a:t>
            </a:r>
            <a:r>
              <a:rPr lang="en-CA" sz="2400" dirty="0">
                <a:latin typeface="-apple-system"/>
              </a:rPr>
              <a:t> &gt;&gt;&gt; </a:t>
            </a:r>
            <a:r>
              <a:rPr lang="en-CA" sz="2400" b="0" i="0" u="none" strike="noStrike" dirty="0">
                <a:effectLst/>
                <a:latin typeface="-apple-system"/>
              </a:rPr>
              <a:t>(change directory) allows you to move between directories.</a:t>
            </a:r>
            <a:br>
              <a:rPr lang="en-CA" sz="2400" b="0" i="0" u="none" strike="noStrike" dirty="0">
                <a:effectLst/>
                <a:latin typeface="-apple-system"/>
              </a:rPr>
            </a:br>
            <a:endParaRPr lang="en-CA" sz="2400" b="0" i="0" u="none" strike="noStrike" dirty="0">
              <a:effectLst/>
              <a:latin typeface="-apple-system"/>
            </a:endParaRPr>
          </a:p>
          <a:p>
            <a:r>
              <a:rPr lang="en-CA" sz="2400" b="0" i="0" u="none" strike="noStrike" dirty="0">
                <a:effectLst/>
                <a:latin typeface="-apple-system"/>
              </a:rPr>
              <a:t>Example: cd documents</a:t>
            </a:r>
          </a:p>
          <a:p>
            <a:pPr lvl="3"/>
            <a:r>
              <a:rPr lang="en-CA" sz="2400" dirty="0">
                <a:latin typeface="-apple-system"/>
              </a:rPr>
              <a:t>   cd C:\Users\DATASCI</a:t>
            </a:r>
          </a:p>
          <a:p>
            <a:pPr lvl="3"/>
            <a:endParaRPr lang="en-CA" sz="2400" dirty="0">
              <a:latin typeface="-apple-system"/>
            </a:endParaRPr>
          </a:p>
          <a:p>
            <a:pPr marL="0" lvl="3"/>
            <a:r>
              <a:rPr lang="en-CA" sz="2400" dirty="0">
                <a:latin typeface="-apple-system"/>
              </a:rPr>
              <a:t>To open VS Code: code . </a:t>
            </a:r>
          </a:p>
          <a:p>
            <a:pPr lvl="3"/>
            <a:r>
              <a:rPr lang="en-CA" sz="2400" dirty="0">
                <a:latin typeface="-apple-system"/>
              </a:rPr>
              <a:t>	      code</a:t>
            </a:r>
            <a:endParaRPr lang="en-US" sz="2400" dirty="0"/>
          </a:p>
        </p:txBody>
      </p:sp>
      <p:sp>
        <p:nvSpPr>
          <p:cNvPr id="2" name="Footer Placeholder 1">
            <a:extLst>
              <a:ext uri="{FF2B5EF4-FFF2-40B4-BE49-F238E27FC236}">
                <a16:creationId xmlns:a16="http://schemas.microsoft.com/office/drawing/2014/main" id="{0DE308C5-5792-1B45-0CB3-AF25D362E25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82720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E0772-D1BC-2399-7FBE-21E3D73E55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7DAE9CF-2615-4519-D35E-D5EE4B51ABB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E1E0783F-2EC4-B1CF-D4A2-5A4ADE764CD5}"/>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46</a:t>
            </a:fld>
            <a:endParaRPr lang="en-US" dirty="0">
              <a:solidFill>
                <a:schemeClr val="tx1"/>
              </a:solidFill>
            </a:endParaRPr>
          </a:p>
        </p:txBody>
      </p:sp>
      <p:sp>
        <p:nvSpPr>
          <p:cNvPr id="7" name="Rectangle 6">
            <a:extLst>
              <a:ext uri="{FF2B5EF4-FFF2-40B4-BE49-F238E27FC236}">
                <a16:creationId xmlns:a16="http://schemas.microsoft.com/office/drawing/2014/main" id="{24ED1E2D-84BA-2271-252F-BBFC8824E1E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4936F34-8056-3970-3AB4-DF4D114C208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Installing the Python and </a:t>
            </a:r>
            <a:r>
              <a:rPr lang="en-US" sz="2800" b="1" dirty="0" err="1">
                <a:ea typeface="+mj-ea"/>
                <a:cs typeface="+mj-cs"/>
              </a:rPr>
              <a:t>Jupyter</a:t>
            </a:r>
            <a:r>
              <a:rPr lang="en-US" sz="2800" b="1" dirty="0">
                <a:ea typeface="+mj-ea"/>
                <a:cs typeface="+mj-cs"/>
              </a:rPr>
              <a:t> Extensions</a:t>
            </a:r>
          </a:p>
        </p:txBody>
      </p:sp>
      <p:sp>
        <p:nvSpPr>
          <p:cNvPr id="2" name="TextBox 1">
            <a:extLst>
              <a:ext uri="{FF2B5EF4-FFF2-40B4-BE49-F238E27FC236}">
                <a16:creationId xmlns:a16="http://schemas.microsoft.com/office/drawing/2014/main" id="{6479BFE6-228C-9602-6C91-3DB4B41474D0}"/>
              </a:ext>
            </a:extLst>
          </p:cNvPr>
          <p:cNvSpPr txBox="1"/>
          <p:nvPr/>
        </p:nvSpPr>
        <p:spPr>
          <a:xfrm>
            <a:off x="572678" y="1318022"/>
            <a:ext cx="5899242" cy="4708981"/>
          </a:xfrm>
          <a:prstGeom prst="rect">
            <a:avLst/>
          </a:prstGeom>
          <a:noFill/>
        </p:spPr>
        <p:txBody>
          <a:bodyPr wrap="square" rtlCol="0">
            <a:spAutoFit/>
          </a:bodyPr>
          <a:lstStyle/>
          <a:p>
            <a:pPr marL="342900" indent="-342900" algn="l">
              <a:buFont typeface="Arial" panose="020B0604020202020204" pitchFamily="34" charset="0"/>
              <a:buChar char="•"/>
            </a:pPr>
            <a:r>
              <a:rPr lang="en-CA" sz="2000" b="0" i="0" u="none" strike="noStrike" dirty="0">
                <a:effectLst/>
              </a:rPr>
              <a:t>The </a:t>
            </a:r>
            <a:r>
              <a:rPr lang="en-CA" sz="2000" b="0" i="0" u="none" strike="noStrike" dirty="0" err="1">
                <a:effectLst/>
              </a:rPr>
              <a:t>Jupyter</a:t>
            </a:r>
            <a:r>
              <a:rPr lang="en-CA" sz="2000" b="0" i="0" u="none" strike="noStrike" dirty="0">
                <a:effectLst/>
              </a:rPr>
              <a:t> extension for VS Code allows you to work with </a:t>
            </a:r>
            <a:r>
              <a:rPr lang="en-CA" sz="2000" b="0" i="0" u="none" strike="noStrike" dirty="0" err="1">
                <a:effectLst/>
              </a:rPr>
              <a:t>Jupyter</a:t>
            </a:r>
            <a:r>
              <a:rPr lang="en-CA" sz="2000" b="0" i="0" u="none" strike="noStrike" dirty="0">
                <a:effectLst/>
              </a:rPr>
              <a:t> Notebooks directly within the editor. </a:t>
            </a:r>
            <a:r>
              <a:rPr lang="en-CA" sz="2000" b="0" i="0" u="none" strike="noStrike" dirty="0" err="1">
                <a:effectLst/>
              </a:rPr>
              <a:t>Jupyter</a:t>
            </a:r>
            <a:r>
              <a:rPr lang="en-CA" sz="2000" b="0" i="0" u="none" strike="noStrike" dirty="0">
                <a:effectLst/>
              </a:rPr>
              <a:t> Notebooks provides an interactive data analysis, visualization, and code experimentation environment.</a:t>
            </a:r>
            <a:endParaRPr lang="en-CA" sz="2000" dirty="0"/>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To install the </a:t>
            </a:r>
            <a:r>
              <a:rPr lang="en-CA" sz="2000" b="0" i="0" u="none" strike="noStrike" dirty="0" err="1">
                <a:effectLst/>
              </a:rPr>
              <a:t>Jupyter</a:t>
            </a:r>
            <a:r>
              <a:rPr lang="en-CA" sz="2000" b="0" i="0" u="none" strike="noStrike" dirty="0">
                <a:effectLst/>
              </a:rPr>
              <a:t> extension, follow these steps:</a:t>
            </a:r>
          </a:p>
          <a:p>
            <a:pPr algn="l"/>
            <a:endParaRPr lang="en-CA" sz="2000" b="0" i="0" u="none" strike="noStrike" dirty="0">
              <a:effectLst/>
            </a:endParaRPr>
          </a:p>
          <a:p>
            <a:pPr marL="900000" indent="-457200" algn="l">
              <a:buFont typeface="+mj-lt"/>
              <a:buAutoNum type="arabicPeriod"/>
            </a:pPr>
            <a:r>
              <a:rPr lang="en-CA" sz="2000" b="0" i="0" u="none" strike="noStrike" dirty="0">
                <a:effectLst/>
              </a:rPr>
              <a:t>Open VS Code.</a:t>
            </a:r>
          </a:p>
          <a:p>
            <a:pPr marL="900000" indent="-457200" algn="l">
              <a:buFont typeface="+mj-lt"/>
              <a:buAutoNum type="arabicPeriod"/>
            </a:pPr>
            <a:r>
              <a:rPr lang="en-CA" sz="2000" b="0" i="0" u="none" strike="noStrike" dirty="0">
                <a:effectLst/>
              </a:rPr>
              <a:t>Click on the "Extensions" button in the left sidebar (or press </a:t>
            </a:r>
            <a:r>
              <a:rPr lang="en-CA" sz="2000" b="0" i="0" u="none" strike="noStrike" dirty="0" err="1">
                <a:effectLst/>
              </a:rPr>
              <a:t>Ctrl+Shift+X</a:t>
            </a:r>
            <a:r>
              <a:rPr lang="en-CA" sz="2000" b="0" i="0" u="none" strike="noStrike" dirty="0">
                <a:effectLst/>
              </a:rPr>
              <a:t>).</a:t>
            </a:r>
          </a:p>
          <a:p>
            <a:pPr marL="900000" indent="-457200" algn="l">
              <a:buFont typeface="+mj-lt"/>
              <a:buAutoNum type="arabicPeriod"/>
            </a:pPr>
            <a:r>
              <a:rPr lang="en-CA" sz="2000" b="0" i="0" u="none" strike="noStrike" dirty="0">
                <a:effectLst/>
              </a:rPr>
              <a:t>In the search bar, type "</a:t>
            </a:r>
            <a:r>
              <a:rPr lang="en-CA" sz="2000" b="0" i="0" u="none" strike="noStrike" dirty="0" err="1">
                <a:effectLst/>
              </a:rPr>
              <a:t>Jupyter</a:t>
            </a:r>
            <a:r>
              <a:rPr lang="en-CA" sz="2000" b="0" i="0" u="none" strike="noStrike" dirty="0">
                <a:effectLst/>
              </a:rPr>
              <a:t>" and hit Enter.</a:t>
            </a:r>
          </a:p>
          <a:p>
            <a:pPr marL="900000" indent="-457200" algn="l">
              <a:buFont typeface="+mj-lt"/>
              <a:buAutoNum type="arabicPeriod"/>
            </a:pPr>
            <a:r>
              <a:rPr lang="en-CA" sz="2000" b="0" i="0" u="none" strike="noStrike" dirty="0">
                <a:effectLst/>
              </a:rPr>
              <a:t>Click the "Install" button next to the "</a:t>
            </a:r>
            <a:r>
              <a:rPr lang="en-CA" sz="2000" b="0" i="0" u="none" strike="noStrike" dirty="0" err="1">
                <a:effectLst/>
              </a:rPr>
              <a:t>Jupyter</a:t>
            </a:r>
            <a:r>
              <a:rPr lang="en-CA" sz="2000" b="0" i="0" u="none" strike="noStrike" dirty="0">
                <a:effectLst/>
              </a:rPr>
              <a:t>" extension to install it.</a:t>
            </a:r>
          </a:p>
          <a:p>
            <a:pPr marL="900000" indent="-457200" algn="l">
              <a:buFont typeface="+mj-lt"/>
              <a:buAutoNum type="arabicPeriod"/>
            </a:pPr>
            <a:r>
              <a:rPr lang="en-CA" sz="2000" dirty="0"/>
              <a:t>Do the same for Python extension.</a:t>
            </a:r>
            <a:endParaRPr lang="en-CA" sz="2000" b="0" i="0" u="none" strike="noStrike" dirty="0">
              <a:effectLst/>
            </a:endParaRPr>
          </a:p>
        </p:txBody>
      </p:sp>
      <p:pic>
        <p:nvPicPr>
          <p:cNvPr id="9218" name="Picture 2">
            <a:extLst>
              <a:ext uri="{FF2B5EF4-FFF2-40B4-BE49-F238E27FC236}">
                <a16:creationId xmlns:a16="http://schemas.microsoft.com/office/drawing/2014/main" id="{66B4E762-3441-5916-C0FC-4273198BD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920" y="1693739"/>
            <a:ext cx="5567680" cy="34705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6F9F26-9FA8-0022-C51E-8A64F16031EA}"/>
              </a:ext>
            </a:extLst>
          </p:cNvPr>
          <p:cNvSpPr txBox="1"/>
          <p:nvPr/>
        </p:nvSpPr>
        <p:spPr>
          <a:xfrm>
            <a:off x="7884160" y="5697250"/>
            <a:ext cx="1983043"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a:t>Try ctrl + shift + P</a:t>
            </a:r>
          </a:p>
        </p:txBody>
      </p:sp>
      <p:sp>
        <p:nvSpPr>
          <p:cNvPr id="6" name="Footer Placeholder 5">
            <a:extLst>
              <a:ext uri="{FF2B5EF4-FFF2-40B4-BE49-F238E27FC236}">
                <a16:creationId xmlns:a16="http://schemas.microsoft.com/office/drawing/2014/main" id="{E33EEA8D-3D6E-7A27-5DD3-4D65C30A9D0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32786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C95B0-9C99-0178-FB9A-82AE2AF0145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E7F2FCC-0E5D-7DFE-0A30-CCFE63D4FE2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26EF5F24-C550-4A33-7F47-D7A058B48FFF}"/>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47</a:t>
            </a:fld>
            <a:endParaRPr lang="en-US" dirty="0">
              <a:solidFill>
                <a:schemeClr val="tx1"/>
              </a:solidFill>
            </a:endParaRPr>
          </a:p>
        </p:txBody>
      </p:sp>
      <p:sp>
        <p:nvSpPr>
          <p:cNvPr id="7" name="Rectangle 6">
            <a:extLst>
              <a:ext uri="{FF2B5EF4-FFF2-40B4-BE49-F238E27FC236}">
                <a16:creationId xmlns:a16="http://schemas.microsoft.com/office/drawing/2014/main" id="{39A100A9-EC66-6295-E339-BD158511F41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AEC55B-D3A4-D5DC-8D94-EFF0C555990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Vs Code Interface Tour</a:t>
            </a:r>
          </a:p>
        </p:txBody>
      </p:sp>
      <p:sp>
        <p:nvSpPr>
          <p:cNvPr id="3" name="TextBox 2">
            <a:extLst>
              <a:ext uri="{FF2B5EF4-FFF2-40B4-BE49-F238E27FC236}">
                <a16:creationId xmlns:a16="http://schemas.microsoft.com/office/drawing/2014/main" id="{0DB0F474-47E0-272E-178B-017D574147C2}"/>
              </a:ext>
            </a:extLst>
          </p:cNvPr>
          <p:cNvSpPr txBox="1"/>
          <p:nvPr/>
        </p:nvSpPr>
        <p:spPr>
          <a:xfrm>
            <a:off x="765208" y="1324664"/>
            <a:ext cx="10898472" cy="4893647"/>
          </a:xfrm>
          <a:prstGeom prst="rect">
            <a:avLst/>
          </a:prstGeom>
          <a:noFill/>
        </p:spPr>
        <p:txBody>
          <a:bodyPr wrap="square">
            <a:spAutoFit/>
          </a:bodyPr>
          <a:lstStyle/>
          <a:p>
            <a:pPr algn="l"/>
            <a:r>
              <a:rPr lang="en-CA" sz="2400" b="0" i="0" u="none" strike="noStrike" dirty="0">
                <a:effectLst/>
              </a:rPr>
              <a:t>Let's begin our journey by getting familiar with the VS Code interface. </a:t>
            </a:r>
          </a:p>
          <a:p>
            <a:pPr algn="l"/>
            <a:endParaRPr lang="en-CA" sz="2400" dirty="0"/>
          </a:p>
          <a:p>
            <a:pPr algn="l"/>
            <a:r>
              <a:rPr lang="en-CA" sz="2400" b="0" i="0" u="none" strike="noStrike" dirty="0">
                <a:effectLst/>
              </a:rPr>
              <a:t>Upon launching VS Code, you'll notice the main components:</a:t>
            </a:r>
          </a:p>
          <a:p>
            <a:pPr algn="l"/>
            <a:endParaRPr lang="en-CA" sz="2400" b="0" i="0" u="none" strike="noStrike" dirty="0">
              <a:effectLst/>
            </a:endParaRPr>
          </a:p>
          <a:p>
            <a:pPr marL="342900" indent="-342900" algn="l">
              <a:buFont typeface="Arial" panose="020B0604020202020204" pitchFamily="34" charset="0"/>
              <a:buChar char="•"/>
            </a:pPr>
            <a:r>
              <a:rPr lang="en-CA" sz="2400" b="1" i="0" u="none" strike="noStrike" dirty="0">
                <a:effectLst/>
              </a:rPr>
              <a:t> Editor:</a:t>
            </a:r>
            <a:r>
              <a:rPr lang="en-CA" sz="2400" b="0" i="0" u="none" strike="noStrike" dirty="0">
                <a:effectLst/>
              </a:rPr>
              <a:t> The central area where you write and edit your code. It offers a plethora of functionalities to ease your coding experience.</a:t>
            </a:r>
          </a:p>
          <a:p>
            <a:pPr marL="342900" indent="-342900" algn="l">
              <a:buFont typeface="Arial" panose="020B0604020202020204" pitchFamily="34" charset="0"/>
              <a:buChar char="•"/>
            </a:pPr>
            <a:r>
              <a:rPr lang="en-CA" sz="2400" b="1" i="0" u="none" strike="noStrike" dirty="0">
                <a:effectLst/>
              </a:rPr>
              <a:t> Sidebar:</a:t>
            </a:r>
            <a:r>
              <a:rPr lang="en-CA" sz="2400" b="0" i="0" u="none" strike="noStrike" dirty="0">
                <a:effectLst/>
              </a:rPr>
              <a:t> On the left-hand side, you'll find the sidebar with various panels, such as Explorer for file navigation, Source Control for version control, and Extensions for managing your installed extensions.</a:t>
            </a:r>
          </a:p>
          <a:p>
            <a:pPr marL="342900" indent="-342900" algn="l">
              <a:buFont typeface="Arial" panose="020B0604020202020204" pitchFamily="34" charset="0"/>
              <a:buChar char="•"/>
            </a:pPr>
            <a:r>
              <a:rPr lang="en-CA" sz="2400" b="1" i="0" u="none" strike="noStrike" dirty="0">
                <a:effectLst/>
              </a:rPr>
              <a:t> Status Bar:</a:t>
            </a:r>
            <a:r>
              <a:rPr lang="en-CA" sz="2400" b="0" i="0" u="none" strike="noStrike" dirty="0">
                <a:effectLst/>
              </a:rPr>
              <a:t> Situated at the bottom, the status bar displays essential information like the file type, line and column numbers, and indentation settings.</a:t>
            </a:r>
          </a:p>
          <a:p>
            <a:pPr marL="342900" indent="-342900" algn="l">
              <a:buFont typeface="Arial" panose="020B0604020202020204" pitchFamily="34" charset="0"/>
              <a:buChar char="•"/>
            </a:pPr>
            <a:r>
              <a:rPr lang="en-CA" sz="2400" b="1" i="0" u="none" strike="noStrike" dirty="0">
                <a:effectLst/>
              </a:rPr>
              <a:t> Command Palette:</a:t>
            </a:r>
            <a:r>
              <a:rPr lang="en-CA" sz="2400" b="0" i="0" u="none" strike="noStrike" dirty="0">
                <a:effectLst/>
              </a:rPr>
              <a:t> Accessible through </a:t>
            </a:r>
            <a:r>
              <a:rPr lang="en-CA" sz="2400" b="1" i="0" u="none" strike="noStrike" dirty="0" err="1">
                <a:effectLst/>
              </a:rPr>
              <a:t>Ctrl+Shift+P</a:t>
            </a:r>
            <a:r>
              <a:rPr lang="en-CA" sz="2400" b="0" i="0" u="none" strike="noStrike" dirty="0">
                <a:effectLst/>
              </a:rPr>
              <a:t> &gt;&gt;&gt; The Command Palette allows you to execute commands and access various features with ease.</a:t>
            </a:r>
          </a:p>
        </p:txBody>
      </p:sp>
      <p:sp>
        <p:nvSpPr>
          <p:cNvPr id="2" name="Footer Placeholder 1">
            <a:extLst>
              <a:ext uri="{FF2B5EF4-FFF2-40B4-BE49-F238E27FC236}">
                <a16:creationId xmlns:a16="http://schemas.microsoft.com/office/drawing/2014/main" id="{06475B0E-4385-C7A6-C64A-3A7E686054D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3264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D618C-13E6-EC0D-C6C4-99D8E5D4198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32525A2-DD8D-CC44-E0A2-CF3435AA65E3}"/>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22F26D06-E2F0-D034-BFA3-DC29A56B1E8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48</a:t>
            </a:fld>
            <a:endParaRPr lang="en-US" dirty="0">
              <a:solidFill>
                <a:schemeClr val="tx1"/>
              </a:solidFill>
            </a:endParaRPr>
          </a:p>
        </p:txBody>
      </p:sp>
      <p:sp>
        <p:nvSpPr>
          <p:cNvPr id="7" name="Rectangle 6">
            <a:extLst>
              <a:ext uri="{FF2B5EF4-FFF2-40B4-BE49-F238E27FC236}">
                <a16:creationId xmlns:a16="http://schemas.microsoft.com/office/drawing/2014/main" id="{FECEB452-8979-BEC3-A500-245490D95F9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E150A6-538D-5C8B-95C1-15D0CF7AFC14}"/>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Run the First Program </a:t>
            </a:r>
          </a:p>
        </p:txBody>
      </p:sp>
      <p:sp>
        <p:nvSpPr>
          <p:cNvPr id="9" name="TextBox 8">
            <a:extLst>
              <a:ext uri="{FF2B5EF4-FFF2-40B4-BE49-F238E27FC236}">
                <a16:creationId xmlns:a16="http://schemas.microsoft.com/office/drawing/2014/main" id="{32C3C753-6ABB-9C2E-5400-447A6EDCC81D}"/>
              </a:ext>
            </a:extLst>
          </p:cNvPr>
          <p:cNvSpPr txBox="1"/>
          <p:nvPr/>
        </p:nvSpPr>
        <p:spPr>
          <a:xfrm>
            <a:off x="580724" y="1386617"/>
            <a:ext cx="11030552" cy="830997"/>
          </a:xfrm>
          <a:prstGeom prst="rect">
            <a:avLst/>
          </a:prstGeom>
          <a:noFill/>
        </p:spPr>
        <p:txBody>
          <a:bodyPr wrap="square" rtlCol="0">
            <a:spAutoFit/>
          </a:bodyPr>
          <a:lstStyle/>
          <a:p>
            <a:r>
              <a:rPr lang="en-US" sz="2400" dirty="0"/>
              <a:t>Write a program that determines the year when someone will turn 100 years old based on their current age.</a:t>
            </a:r>
          </a:p>
        </p:txBody>
      </p:sp>
      <p:pic>
        <p:nvPicPr>
          <p:cNvPr id="13" name="Picture 12" descr="A computer screen shot of a program&#10;&#10;Description automatically generated">
            <a:extLst>
              <a:ext uri="{FF2B5EF4-FFF2-40B4-BE49-F238E27FC236}">
                <a16:creationId xmlns:a16="http://schemas.microsoft.com/office/drawing/2014/main" id="{16F33AEF-850D-025A-060C-56EEB9B543C9}"/>
              </a:ext>
            </a:extLst>
          </p:cNvPr>
          <p:cNvPicPr>
            <a:picLocks noChangeAspect="1"/>
          </p:cNvPicPr>
          <p:nvPr/>
        </p:nvPicPr>
        <p:blipFill>
          <a:blip r:embed="rId2"/>
          <a:stretch>
            <a:fillRect/>
          </a:stretch>
        </p:blipFill>
        <p:spPr>
          <a:xfrm>
            <a:off x="877570" y="2409391"/>
            <a:ext cx="7734300" cy="3619500"/>
          </a:xfrm>
          <a:prstGeom prst="rect">
            <a:avLst/>
          </a:prstGeom>
        </p:spPr>
      </p:pic>
      <p:sp>
        <p:nvSpPr>
          <p:cNvPr id="14" name="TextBox 13">
            <a:extLst>
              <a:ext uri="{FF2B5EF4-FFF2-40B4-BE49-F238E27FC236}">
                <a16:creationId xmlns:a16="http://schemas.microsoft.com/office/drawing/2014/main" id="{E2F56D45-FA36-FEAD-9A6B-46CBFE112214}"/>
              </a:ext>
            </a:extLst>
          </p:cNvPr>
          <p:cNvSpPr txBox="1"/>
          <p:nvPr/>
        </p:nvSpPr>
        <p:spPr>
          <a:xfrm>
            <a:off x="9255760" y="3429000"/>
            <a:ext cx="2711896" cy="369332"/>
          </a:xfrm>
          <a:prstGeom prst="rect">
            <a:avLst/>
          </a:prstGeom>
          <a:noFill/>
        </p:spPr>
        <p:txBody>
          <a:bodyPr wrap="none" rtlCol="0">
            <a:spAutoFit/>
          </a:bodyPr>
          <a:lstStyle/>
          <a:p>
            <a:r>
              <a:rPr lang="en-US" dirty="0">
                <a:highlight>
                  <a:srgbClr val="FFFF00"/>
                </a:highlight>
              </a:rPr>
              <a:t>How to add line numbers? </a:t>
            </a:r>
          </a:p>
        </p:txBody>
      </p:sp>
      <p:sp>
        <p:nvSpPr>
          <p:cNvPr id="2" name="Footer Placeholder 1">
            <a:extLst>
              <a:ext uri="{FF2B5EF4-FFF2-40B4-BE49-F238E27FC236}">
                <a16:creationId xmlns:a16="http://schemas.microsoft.com/office/drawing/2014/main" id="{C08C78E8-659C-733D-C6CA-E5DB0C54BED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614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C0C08-643A-EC2F-4605-D9FBB59029C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BD65B64-8426-CE74-FDC7-BF8B1C119AE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4F5EFD2A-3E23-0BD5-E0B2-DCB5592A5646}"/>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49</a:t>
            </a:fld>
            <a:endParaRPr lang="en-US" dirty="0">
              <a:solidFill>
                <a:schemeClr val="tx1"/>
              </a:solidFill>
            </a:endParaRPr>
          </a:p>
        </p:txBody>
      </p:sp>
      <p:sp>
        <p:nvSpPr>
          <p:cNvPr id="7" name="Rectangle 6">
            <a:extLst>
              <a:ext uri="{FF2B5EF4-FFF2-40B4-BE49-F238E27FC236}">
                <a16:creationId xmlns:a16="http://schemas.microsoft.com/office/drawing/2014/main" id="{3B7FEFF4-AE9B-A1EE-B07B-FED179CDADA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7C8C3FD-4983-AB11-90ED-004CF132E0D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Create a Python Project Folder</a:t>
            </a:r>
          </a:p>
        </p:txBody>
      </p:sp>
      <p:sp>
        <p:nvSpPr>
          <p:cNvPr id="3" name="TextBox 2">
            <a:extLst>
              <a:ext uri="{FF2B5EF4-FFF2-40B4-BE49-F238E27FC236}">
                <a16:creationId xmlns:a16="http://schemas.microsoft.com/office/drawing/2014/main" id="{6812FB10-D31B-744C-8598-33932504C1B7}"/>
              </a:ext>
            </a:extLst>
          </p:cNvPr>
          <p:cNvSpPr txBox="1"/>
          <p:nvPr/>
        </p:nvSpPr>
        <p:spPr>
          <a:xfrm>
            <a:off x="765208" y="1506974"/>
            <a:ext cx="6013152" cy="5016758"/>
          </a:xfrm>
          <a:prstGeom prst="rect">
            <a:avLst/>
          </a:prstGeom>
          <a:noFill/>
        </p:spPr>
        <p:txBody>
          <a:bodyPr wrap="square">
            <a:spAutoFit/>
          </a:bodyPr>
          <a:lstStyle/>
          <a:p>
            <a:pPr marL="457200" indent="-457200" algn="l">
              <a:buFont typeface="+mj-lt"/>
              <a:buAutoNum type="arabicPeriod"/>
            </a:pPr>
            <a:r>
              <a:rPr lang="en-CA" sz="2000" b="0" i="0" u="none" strike="noStrike" dirty="0">
                <a:effectLst/>
              </a:rPr>
              <a:t> Open (Create) your Python project folder in VS Code.</a:t>
            </a:r>
          </a:p>
          <a:p>
            <a:pPr marL="457200" indent="-457200" algn="l">
              <a:buFont typeface="+mj-lt"/>
              <a:buAutoNum type="arabicPeriod"/>
            </a:pPr>
            <a:endParaRPr lang="en-CA" sz="2000" b="0" i="0" u="none" strike="noStrike" dirty="0">
              <a:effectLst/>
            </a:endParaRPr>
          </a:p>
          <a:p>
            <a:pPr marL="457200" indent="-457200">
              <a:buFont typeface="+mj-lt"/>
              <a:buAutoNum type="arabicPeriod"/>
            </a:pPr>
            <a:r>
              <a:rPr lang="en-CA" sz="2000" b="0" i="0" u="none" strike="noStrike" dirty="0">
                <a:effectLst/>
              </a:rPr>
              <a:t>At the bottom right corner of the window, click on the Python interpreter version. It may display the default interpreter or another interpreter you previously selected.</a:t>
            </a:r>
          </a:p>
          <a:p>
            <a:pPr marL="457200" indent="-457200">
              <a:buFont typeface="+mj-lt"/>
              <a:buAutoNum type="arabicPeriod"/>
            </a:pPr>
            <a:endParaRPr lang="en-CA" sz="2000" b="0" i="0" u="none" strike="noStrike" dirty="0">
              <a:effectLst/>
            </a:endParaRPr>
          </a:p>
          <a:p>
            <a:pPr marL="457200" indent="-457200" algn="l">
              <a:buFont typeface="+mj-lt"/>
              <a:buAutoNum type="arabicPeriod"/>
            </a:pPr>
            <a:r>
              <a:rPr lang="en-CA" sz="2000" b="0" i="0" u="none" strike="noStrike" dirty="0">
                <a:effectLst/>
              </a:rPr>
              <a:t>In the list that appears, select an interpreter from the list (anaconda)</a:t>
            </a:r>
          </a:p>
          <a:p>
            <a:pPr marL="457200" indent="-457200" algn="l">
              <a:buFont typeface="+mj-lt"/>
              <a:buAutoNum type="arabicPeriod"/>
            </a:pPr>
            <a:endParaRPr lang="en-CA" sz="2000" b="0" i="0" u="none" strike="noStrike" dirty="0">
              <a:effectLst/>
            </a:endParaRPr>
          </a:p>
          <a:p>
            <a:pPr marL="457200" indent="-457200">
              <a:buFont typeface="+mj-lt"/>
              <a:buAutoNum type="arabicPeriod"/>
            </a:pPr>
            <a:r>
              <a:rPr lang="en-CA" sz="2000" b="0" i="0" u="none" strike="noStrike" dirty="0">
                <a:effectLst/>
              </a:rPr>
              <a:t>Select the desired interpreter from the list, whether it's a global interpreter that came with your operating system or a </a:t>
            </a:r>
            <a:r>
              <a:rPr lang="en-CA" sz="2000" b="0" i="0" u="none" strike="noStrike" dirty="0" err="1">
                <a:effectLst/>
              </a:rPr>
              <a:t>Conda</a:t>
            </a:r>
            <a:r>
              <a:rPr lang="en-CA" sz="2000" b="0" i="0" u="none" strike="noStrike" dirty="0">
                <a:effectLst/>
              </a:rPr>
              <a:t> interpreter you created for this project.</a:t>
            </a:r>
          </a:p>
          <a:p>
            <a:pPr marL="457200" indent="-457200" algn="l">
              <a:buFont typeface="+mj-lt"/>
              <a:buAutoNum type="arabicPeriod"/>
            </a:pPr>
            <a:endParaRPr lang="en-CA" sz="2000" b="0" i="0" u="none" strike="noStrike" dirty="0">
              <a:effectLst/>
            </a:endParaRPr>
          </a:p>
        </p:txBody>
      </p:sp>
      <p:pic>
        <p:nvPicPr>
          <p:cNvPr id="9" name="Picture 8" descr="A screenshot of a computer&#10;&#10;Description automatically generated">
            <a:extLst>
              <a:ext uri="{FF2B5EF4-FFF2-40B4-BE49-F238E27FC236}">
                <a16:creationId xmlns:a16="http://schemas.microsoft.com/office/drawing/2014/main" id="{15FBE50D-53D2-D919-1AAD-96B3E2AC77FF}"/>
              </a:ext>
            </a:extLst>
          </p:cNvPr>
          <p:cNvPicPr>
            <a:picLocks noChangeAspect="1"/>
          </p:cNvPicPr>
          <p:nvPr/>
        </p:nvPicPr>
        <p:blipFill rotWithShape="1">
          <a:blip r:embed="rId2"/>
          <a:srcRect l="54570" t="78350" r="70"/>
          <a:stretch/>
        </p:blipFill>
        <p:spPr>
          <a:xfrm>
            <a:off x="6918960" y="1173839"/>
            <a:ext cx="5171440" cy="170285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FBEF661-E866-4DE2-328B-419980FCB8F5}"/>
              </a:ext>
            </a:extLst>
          </p:cNvPr>
          <p:cNvPicPr>
            <a:picLocks noChangeAspect="1"/>
          </p:cNvPicPr>
          <p:nvPr/>
        </p:nvPicPr>
        <p:blipFill>
          <a:blip r:embed="rId3"/>
          <a:stretch>
            <a:fillRect/>
          </a:stretch>
        </p:blipFill>
        <p:spPr>
          <a:xfrm>
            <a:off x="6918960" y="4003708"/>
            <a:ext cx="5161280" cy="2009193"/>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04DFF7BC-39AA-3074-C3E0-54A78317FDE8}"/>
                  </a:ext>
                </a:extLst>
              </p14:cNvPr>
              <p14:cNvContentPartPr/>
              <p14:nvPr/>
            </p14:nvContentPartPr>
            <p14:xfrm>
              <a:off x="11159240" y="2592880"/>
              <a:ext cx="790560" cy="476280"/>
            </p14:xfrm>
          </p:contentPart>
        </mc:Choice>
        <mc:Fallback xmlns="">
          <p:pic>
            <p:nvPicPr>
              <p:cNvPr id="12" name="Ink 11">
                <a:extLst>
                  <a:ext uri="{FF2B5EF4-FFF2-40B4-BE49-F238E27FC236}">
                    <a16:creationId xmlns:a16="http://schemas.microsoft.com/office/drawing/2014/main" id="{04DFF7BC-39AA-3074-C3E0-54A78317FDE8}"/>
                  </a:ext>
                </a:extLst>
              </p:cNvPr>
              <p:cNvPicPr/>
              <p:nvPr/>
            </p:nvPicPr>
            <p:blipFill>
              <a:blip r:embed="rId5"/>
              <a:stretch>
                <a:fillRect/>
              </a:stretch>
            </p:blipFill>
            <p:spPr>
              <a:xfrm>
                <a:off x="11150600" y="2583880"/>
                <a:ext cx="808200" cy="493920"/>
              </a:xfrm>
              <a:prstGeom prst="rect">
                <a:avLst/>
              </a:prstGeom>
            </p:spPr>
          </p:pic>
        </mc:Fallback>
      </mc:AlternateContent>
      <p:sp>
        <p:nvSpPr>
          <p:cNvPr id="2" name="Footer Placeholder 1">
            <a:extLst>
              <a:ext uri="{FF2B5EF4-FFF2-40B4-BE49-F238E27FC236}">
                <a16:creationId xmlns:a16="http://schemas.microsoft.com/office/drawing/2014/main" id="{F53929E6-8031-2FBC-4FC0-53B1405FDBF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38356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 and Final Project</a:t>
            </a:r>
          </a:p>
          <a:p>
            <a:r>
              <a:rPr lang="en-US" sz="2400" dirty="0"/>
              <a:t>	50%</a:t>
            </a:r>
          </a:p>
        </p:txBody>
      </p:sp>
      <p:sp>
        <p:nvSpPr>
          <p:cNvPr id="3" name="Footer Placeholder 2">
            <a:extLst>
              <a:ext uri="{FF2B5EF4-FFF2-40B4-BE49-F238E27FC236}">
                <a16:creationId xmlns:a16="http://schemas.microsoft.com/office/drawing/2014/main" id="{04866E09-DD86-1E86-0B87-0D4FE3E5FB3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B6A4-E4B4-7FA6-7CDD-06D5A04FF6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654E3B3-9ED4-C469-B70F-FC63778054A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055D861-B60B-3BBC-A582-314297F43E6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50</a:t>
            </a:fld>
            <a:endParaRPr lang="en-US" dirty="0">
              <a:solidFill>
                <a:schemeClr val="tx1"/>
              </a:solidFill>
            </a:endParaRPr>
          </a:p>
        </p:txBody>
      </p:sp>
      <p:sp>
        <p:nvSpPr>
          <p:cNvPr id="7" name="Rectangle 6">
            <a:extLst>
              <a:ext uri="{FF2B5EF4-FFF2-40B4-BE49-F238E27FC236}">
                <a16:creationId xmlns:a16="http://schemas.microsoft.com/office/drawing/2014/main" id="{4CE4B981-5664-6161-13C1-CD6635C377F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2A123B-1BDE-40DD-C265-C13673325F6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Congratulations on Setting Up the Environment</a:t>
            </a:r>
          </a:p>
        </p:txBody>
      </p:sp>
      <p:sp>
        <p:nvSpPr>
          <p:cNvPr id="2" name="TextBox 1">
            <a:extLst>
              <a:ext uri="{FF2B5EF4-FFF2-40B4-BE49-F238E27FC236}">
                <a16:creationId xmlns:a16="http://schemas.microsoft.com/office/drawing/2014/main" id="{5FE6FC7C-26B8-899E-D715-37A9D96DD4FB}"/>
              </a:ext>
            </a:extLst>
          </p:cNvPr>
          <p:cNvSpPr txBox="1"/>
          <p:nvPr/>
        </p:nvSpPr>
        <p:spPr>
          <a:xfrm>
            <a:off x="653448" y="1487461"/>
            <a:ext cx="4697610" cy="4893647"/>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Congratulations! You have successfully set up Python and VS Code with </a:t>
            </a:r>
            <a:r>
              <a:rPr lang="en-CA" sz="2400" b="0" i="0" u="none" strike="noStrike" dirty="0" err="1">
                <a:effectLst/>
              </a:rPr>
              <a:t>Jupyter</a:t>
            </a:r>
            <a:r>
              <a:rPr lang="en-CA" sz="2400" b="0" i="0" u="none" strike="noStrike" dirty="0">
                <a:effectLst/>
              </a:rPr>
              <a:t> Notebook and </a:t>
            </a:r>
            <a:r>
              <a:rPr lang="en-CA" sz="2400" b="0" i="0" u="none" strike="noStrike" dirty="0" err="1">
                <a:effectLst/>
              </a:rPr>
              <a:t>Conda</a:t>
            </a:r>
            <a:r>
              <a:rPr lang="en-CA" sz="2400" b="0" i="0" u="none" strike="noStrike" dirty="0">
                <a:effectLst/>
              </a:rPr>
              <a:t> as the package managers. </a:t>
            </a:r>
            <a:endParaRPr lang="en-CA" sz="2400" dirty="0"/>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By completing these steps, you now have a powerful development environment that allows you to write, execute, and document your Python code efficiently. You are ready to dive into the exciting world of Python programming!</a:t>
            </a:r>
            <a:endParaRPr lang="en-US" sz="2400" dirty="0"/>
          </a:p>
        </p:txBody>
      </p:sp>
      <p:pic>
        <p:nvPicPr>
          <p:cNvPr id="6" name="Picture 5" descr="A screenshot of a computer&#10;&#10;Description automatically generated">
            <a:extLst>
              <a:ext uri="{FF2B5EF4-FFF2-40B4-BE49-F238E27FC236}">
                <a16:creationId xmlns:a16="http://schemas.microsoft.com/office/drawing/2014/main" id="{0BA127BF-25FD-D1B4-D2B7-CDA4936F1A53}"/>
              </a:ext>
            </a:extLst>
          </p:cNvPr>
          <p:cNvPicPr>
            <a:picLocks noChangeAspect="1"/>
          </p:cNvPicPr>
          <p:nvPr/>
        </p:nvPicPr>
        <p:blipFill>
          <a:blip r:embed="rId2"/>
          <a:stretch>
            <a:fillRect/>
          </a:stretch>
        </p:blipFill>
        <p:spPr>
          <a:xfrm>
            <a:off x="5563400" y="2401022"/>
            <a:ext cx="6391176" cy="3066524"/>
          </a:xfrm>
          <a:prstGeom prst="rect">
            <a:avLst/>
          </a:prstGeom>
        </p:spPr>
      </p:pic>
      <p:sp>
        <p:nvSpPr>
          <p:cNvPr id="3" name="Footer Placeholder 2">
            <a:extLst>
              <a:ext uri="{FF2B5EF4-FFF2-40B4-BE49-F238E27FC236}">
                <a16:creationId xmlns:a16="http://schemas.microsoft.com/office/drawing/2014/main" id="{747120C9-55BC-715B-57F2-15130998DF5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28460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3A4A6-62A0-EF88-581D-33DF876FFC43}"/>
            </a:ext>
          </a:extLst>
        </p:cNvPr>
        <p:cNvGrpSpPr/>
        <p:nvPr/>
      </p:nvGrpSpPr>
      <p:grpSpPr>
        <a:xfrm>
          <a:off x="0" y="0"/>
          <a:ext cx="0" cy="0"/>
          <a:chOff x="0" y="0"/>
          <a:chExt cx="0" cy="0"/>
        </a:xfrm>
      </p:grpSpPr>
      <p:pic>
        <p:nvPicPr>
          <p:cNvPr id="4106" name="Picture 10" descr="Python Coding for Kids: A Beginner's Guide - BrightChamps Blog">
            <a:extLst>
              <a:ext uri="{FF2B5EF4-FFF2-40B4-BE49-F238E27FC236}">
                <a16:creationId xmlns:a16="http://schemas.microsoft.com/office/drawing/2014/main" id="{E7D96E70-F4C0-3110-155D-263EFDF704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EC2FA5F-814D-5A6D-8B6A-C23E57F0C0C5}"/>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a:spcAft>
                <a:spcPts val="600"/>
              </a:spcAft>
            </a:pPr>
            <a:fld id="{F43B90E4-860F-204C-90CE-7C7F6EC99B67}" type="slidenum">
              <a:rPr lang="en-US">
                <a:solidFill>
                  <a:srgbClr val="FFFFFF"/>
                </a:solidFill>
              </a:rPr>
              <a:pPr>
                <a:spcAft>
                  <a:spcPts val="600"/>
                </a:spcAft>
              </a:pPr>
              <a:t>51</a:t>
            </a:fld>
            <a:endParaRPr lang="en-US">
              <a:solidFill>
                <a:srgbClr val="FFFFFF"/>
              </a:solidFill>
            </a:endParaRPr>
          </a:p>
        </p:txBody>
      </p:sp>
      <p:sp>
        <p:nvSpPr>
          <p:cNvPr id="7" name="TextBox 6">
            <a:extLst>
              <a:ext uri="{FF2B5EF4-FFF2-40B4-BE49-F238E27FC236}">
                <a16:creationId xmlns:a16="http://schemas.microsoft.com/office/drawing/2014/main" id="{91B801E0-B2F5-2F86-805C-5E8B016308B4}"/>
              </a:ext>
            </a:extLst>
          </p:cNvPr>
          <p:cNvSpPr txBox="1"/>
          <p:nvPr/>
        </p:nvSpPr>
        <p:spPr>
          <a:xfrm>
            <a:off x="6191084" y="4062897"/>
            <a:ext cx="5010316" cy="830997"/>
          </a:xfrm>
          <a:prstGeom prst="rect">
            <a:avLst/>
          </a:prstGeom>
          <a:noFill/>
        </p:spPr>
        <p:txBody>
          <a:bodyPr wrap="square">
            <a:spAutoFit/>
          </a:bodyPr>
          <a:lstStyle/>
          <a:p>
            <a:r>
              <a:rPr lang="en-US" sz="4800" dirty="0"/>
              <a:t>Object Types</a:t>
            </a:r>
          </a:p>
        </p:txBody>
      </p:sp>
      <p:sp>
        <p:nvSpPr>
          <p:cNvPr id="2" name="Footer Placeholder 1">
            <a:extLst>
              <a:ext uri="{FF2B5EF4-FFF2-40B4-BE49-F238E27FC236}">
                <a16:creationId xmlns:a16="http://schemas.microsoft.com/office/drawing/2014/main" id="{E3EBACBF-D0E8-0C54-551A-235DCCEB65D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92265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0B5E9-EE38-1782-AB8B-76D05E559F6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7969C37-0336-4344-5B6E-F8F9CDB0C9AD}"/>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B94FFD73-F2AB-E9A8-C538-C5052F46B6ED}"/>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52</a:t>
            </a:fld>
            <a:endParaRPr lang="en-US" dirty="0">
              <a:solidFill>
                <a:schemeClr val="tx1"/>
              </a:solidFill>
            </a:endParaRPr>
          </a:p>
        </p:txBody>
      </p:sp>
      <p:sp>
        <p:nvSpPr>
          <p:cNvPr id="7" name="Rectangle 6">
            <a:extLst>
              <a:ext uri="{FF2B5EF4-FFF2-40B4-BE49-F238E27FC236}">
                <a16:creationId xmlns:a16="http://schemas.microsoft.com/office/drawing/2014/main" id="{612D9781-CC52-CE8C-09B2-482E8932AA1F}"/>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D7E3A6F-DB87-7DB0-8266-F4324DDD61C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Basic Data Types</a:t>
            </a:r>
          </a:p>
        </p:txBody>
      </p:sp>
      <p:sp>
        <p:nvSpPr>
          <p:cNvPr id="2" name="TextBox 1">
            <a:extLst>
              <a:ext uri="{FF2B5EF4-FFF2-40B4-BE49-F238E27FC236}">
                <a16:creationId xmlns:a16="http://schemas.microsoft.com/office/drawing/2014/main" id="{2ADEDFB8-30FB-6123-6CFB-A8AFDFD7DC73}"/>
              </a:ext>
            </a:extLst>
          </p:cNvPr>
          <p:cNvSpPr txBox="1"/>
          <p:nvPr/>
        </p:nvSpPr>
        <p:spPr>
          <a:xfrm>
            <a:off x="633128" y="1379775"/>
            <a:ext cx="5188552" cy="4524315"/>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Data types are a fundamental concept in computer programming, representing different kinds of data that can be processed.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Just as in the real world, where we differentiate between types of data – for example, the difference between names, ages, and salaries – in computer programming, we categorize data into specific types for processing.</a:t>
            </a:r>
            <a:endParaRPr lang="en-US" sz="2400" dirty="0"/>
          </a:p>
        </p:txBody>
      </p:sp>
      <p:pic>
        <p:nvPicPr>
          <p:cNvPr id="11266" name="Picture 2" descr="Python Data Types - GeeksforGeeks">
            <a:extLst>
              <a:ext uri="{FF2B5EF4-FFF2-40B4-BE49-F238E27FC236}">
                <a16:creationId xmlns:a16="http://schemas.microsoft.com/office/drawing/2014/main" id="{32BC8E84-54A1-A60D-F4D4-27FEE3D1AA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3" t="12693" r="2895" b="13010"/>
          <a:stretch/>
        </p:blipFill>
        <p:spPr bwMode="auto">
          <a:xfrm>
            <a:off x="5931836" y="1952327"/>
            <a:ext cx="6128084" cy="295334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4E2AA4A-0AAB-0B45-0E20-501EEC66CDC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68640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303A8-E275-EA61-941A-50976D7906F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85BB5C-3BF3-578F-18B3-520FD01F69A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572AB412-97EC-9C18-8850-89E43699D08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53</a:t>
            </a:fld>
            <a:endParaRPr lang="en-US" dirty="0">
              <a:solidFill>
                <a:schemeClr val="tx1"/>
              </a:solidFill>
            </a:endParaRPr>
          </a:p>
        </p:txBody>
      </p:sp>
      <p:sp>
        <p:nvSpPr>
          <p:cNvPr id="7" name="Rectangle 6">
            <a:extLst>
              <a:ext uri="{FF2B5EF4-FFF2-40B4-BE49-F238E27FC236}">
                <a16:creationId xmlns:a16="http://schemas.microsoft.com/office/drawing/2014/main" id="{4F4575CC-0601-F4E8-EF54-A1908FCAA44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2D8845-13C3-A367-1F76-090CA7482862}"/>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 Function</a:t>
            </a:r>
          </a:p>
        </p:txBody>
      </p:sp>
      <p:sp>
        <p:nvSpPr>
          <p:cNvPr id="3" name="TextBox 2">
            <a:extLst>
              <a:ext uri="{FF2B5EF4-FFF2-40B4-BE49-F238E27FC236}">
                <a16:creationId xmlns:a16="http://schemas.microsoft.com/office/drawing/2014/main" id="{31524152-79C0-2CBD-4C7C-F27053A12A44}"/>
              </a:ext>
            </a:extLst>
          </p:cNvPr>
          <p:cNvSpPr txBox="1"/>
          <p:nvPr/>
        </p:nvSpPr>
        <p:spPr>
          <a:xfrm>
            <a:off x="765208" y="1441293"/>
            <a:ext cx="4427681" cy="3785652"/>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The </a:t>
            </a:r>
            <a:r>
              <a:rPr lang="en-CA" sz="2400" b="1" i="0" u="none" strike="noStrike" dirty="0">
                <a:effectLst/>
              </a:rPr>
              <a:t>type</a:t>
            </a:r>
            <a:r>
              <a:rPr lang="en-CA" sz="2400" b="0" i="0" u="none" strike="noStrike" dirty="0">
                <a:effectLst/>
              </a:rPr>
              <a:t> function is a built-in Python function that returns the type of an object.</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This function can be handy to determine the data type of a variable or value, especially when you are working with data from unknown sources or when debugging.</a:t>
            </a:r>
            <a:endParaRPr lang="en-US" sz="2400" dirty="0"/>
          </a:p>
        </p:txBody>
      </p:sp>
      <p:pic>
        <p:nvPicPr>
          <p:cNvPr id="9" name="Picture 8" descr="A screenshot of a computer program&#10;&#10;Description automatically generated">
            <a:extLst>
              <a:ext uri="{FF2B5EF4-FFF2-40B4-BE49-F238E27FC236}">
                <a16:creationId xmlns:a16="http://schemas.microsoft.com/office/drawing/2014/main" id="{ACAA20A3-1248-ED5D-A94D-45E7CC93788D}"/>
              </a:ext>
            </a:extLst>
          </p:cNvPr>
          <p:cNvPicPr>
            <a:picLocks noChangeAspect="1"/>
          </p:cNvPicPr>
          <p:nvPr/>
        </p:nvPicPr>
        <p:blipFill>
          <a:blip r:embed="rId2"/>
          <a:stretch>
            <a:fillRect/>
          </a:stretch>
        </p:blipFill>
        <p:spPr>
          <a:xfrm>
            <a:off x="5851172" y="1473200"/>
            <a:ext cx="5727700" cy="3911600"/>
          </a:xfrm>
          <a:prstGeom prst="rect">
            <a:avLst/>
          </a:prstGeom>
        </p:spPr>
      </p:pic>
      <p:sp>
        <p:nvSpPr>
          <p:cNvPr id="2" name="Footer Placeholder 1">
            <a:extLst>
              <a:ext uri="{FF2B5EF4-FFF2-40B4-BE49-F238E27FC236}">
                <a16:creationId xmlns:a16="http://schemas.microsoft.com/office/drawing/2014/main" id="{61E93B47-3C04-AC7F-02EE-D71135284C8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3418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6FA2C-14A0-1772-75AA-EAACF59DB02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748684E-B33A-8865-2D69-1FDA6026D07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474138E3-D894-91CF-9506-1E9FA5E7F361}"/>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54</a:t>
            </a:fld>
            <a:endParaRPr lang="en-US" dirty="0">
              <a:solidFill>
                <a:schemeClr val="tx1"/>
              </a:solidFill>
            </a:endParaRPr>
          </a:p>
        </p:txBody>
      </p:sp>
      <p:sp>
        <p:nvSpPr>
          <p:cNvPr id="7" name="Rectangle 6">
            <a:extLst>
              <a:ext uri="{FF2B5EF4-FFF2-40B4-BE49-F238E27FC236}">
                <a16:creationId xmlns:a16="http://schemas.microsoft.com/office/drawing/2014/main" id="{BA2763D5-7C05-9F77-671B-5E3FBF0B9A4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D91454E-9B29-5E86-96D7-1F98947A463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2" name="TextBox 1">
            <a:extLst>
              <a:ext uri="{FF2B5EF4-FFF2-40B4-BE49-F238E27FC236}">
                <a16:creationId xmlns:a16="http://schemas.microsoft.com/office/drawing/2014/main" id="{EBED0160-EFE9-E6B8-B237-E94338DA73C5}"/>
              </a:ext>
            </a:extLst>
          </p:cNvPr>
          <p:cNvSpPr txBox="1"/>
          <p:nvPr/>
        </p:nvSpPr>
        <p:spPr>
          <a:xfrm>
            <a:off x="680225" y="1628078"/>
            <a:ext cx="4522456" cy="2308324"/>
          </a:xfrm>
          <a:prstGeom prst="rect">
            <a:avLst/>
          </a:prstGeom>
          <a:noFill/>
        </p:spPr>
        <p:txBody>
          <a:bodyPr wrap="none" rtlCol="0">
            <a:spAutoFit/>
          </a:bodyPr>
          <a:lstStyle/>
          <a:p>
            <a:pPr marL="342900" indent="-342900">
              <a:buFont typeface="Arial" panose="020B0604020202020204" pitchFamily="34" charset="0"/>
              <a:buChar char="•"/>
            </a:pPr>
            <a:r>
              <a:rPr lang="en-US" sz="2400" dirty="0"/>
              <a:t>Basic Data Types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Variables and Naming Variables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Conversion between Data Types</a:t>
            </a:r>
          </a:p>
          <a:p>
            <a:pPr marL="342900" indent="-342900">
              <a:buFont typeface="Arial" panose="020B0604020202020204" pitchFamily="34" charset="0"/>
              <a:buChar char="•"/>
            </a:pPr>
            <a:endParaRPr lang="en-US" sz="2400" dirty="0"/>
          </a:p>
        </p:txBody>
      </p:sp>
      <p:sp>
        <p:nvSpPr>
          <p:cNvPr id="3" name="Footer Placeholder 2">
            <a:extLst>
              <a:ext uri="{FF2B5EF4-FFF2-40B4-BE49-F238E27FC236}">
                <a16:creationId xmlns:a16="http://schemas.microsoft.com/office/drawing/2014/main" id="{6A44C14F-3F53-E1C3-66C8-FCFB1F46D7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5698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9AC06-4C65-5841-C7D4-984BD91FCC4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EFD12FE-45B7-4F5E-8A2D-4C3100E02B6B}"/>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EF36C2C8-15BF-0AAD-D5D3-79A12BAC4BD2}"/>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55</a:t>
            </a:fld>
            <a:endParaRPr lang="en-US" dirty="0">
              <a:solidFill>
                <a:schemeClr val="tx1"/>
              </a:solidFill>
            </a:endParaRPr>
          </a:p>
        </p:txBody>
      </p:sp>
      <p:sp>
        <p:nvSpPr>
          <p:cNvPr id="7" name="Rectangle 6">
            <a:extLst>
              <a:ext uri="{FF2B5EF4-FFF2-40B4-BE49-F238E27FC236}">
                <a16:creationId xmlns:a16="http://schemas.microsoft.com/office/drawing/2014/main" id="{5319BC2F-DCAD-9938-87DC-D2ADB161804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637AC1-F99F-421B-0F13-11D3D2967FB5}"/>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Exercise</a:t>
            </a:r>
          </a:p>
        </p:txBody>
      </p:sp>
      <p:sp>
        <p:nvSpPr>
          <p:cNvPr id="2" name="TextBox 1">
            <a:extLst>
              <a:ext uri="{FF2B5EF4-FFF2-40B4-BE49-F238E27FC236}">
                <a16:creationId xmlns:a16="http://schemas.microsoft.com/office/drawing/2014/main" id="{2EBD0D0E-6CEB-8B70-779B-7DCDDB7A36A4}"/>
              </a:ext>
            </a:extLst>
          </p:cNvPr>
          <p:cNvSpPr txBox="1"/>
          <p:nvPr/>
        </p:nvSpPr>
        <p:spPr>
          <a:xfrm>
            <a:off x="765208" y="1393902"/>
            <a:ext cx="10295575" cy="2677656"/>
          </a:xfrm>
          <a:prstGeom prst="rect">
            <a:avLst/>
          </a:prstGeom>
          <a:noFill/>
        </p:spPr>
        <p:txBody>
          <a:bodyPr wrap="none" rtlCol="0">
            <a:spAutoFit/>
          </a:bodyPr>
          <a:lstStyle/>
          <a:p>
            <a:r>
              <a:rPr lang="en-CA" sz="2400" b="0" i="0" u="none" strike="noStrike" dirty="0">
                <a:effectLst/>
              </a:rPr>
              <a:t>Assign values to three variables </a:t>
            </a:r>
            <a:r>
              <a:rPr lang="en-CA" sz="2400" b="0" i="0" u="none" strike="noStrike" dirty="0" err="1">
                <a:effectLst/>
              </a:rPr>
              <a:t>myAge</a:t>
            </a:r>
            <a:r>
              <a:rPr lang="en-CA" sz="2400" b="0" i="0" u="none" strike="noStrike" dirty="0">
                <a:effectLst/>
              </a:rPr>
              <a:t>, </a:t>
            </a:r>
            <a:r>
              <a:rPr lang="en-CA" sz="2400" b="0" i="0" u="none" strike="noStrike" dirty="0" err="1">
                <a:effectLst/>
              </a:rPr>
              <a:t>my_name</a:t>
            </a:r>
            <a:r>
              <a:rPr lang="en-CA" sz="2400" b="0" i="0" u="none" strike="noStrike" dirty="0">
                <a:effectLst/>
              </a:rPr>
              <a:t>, and </a:t>
            </a:r>
            <a:r>
              <a:rPr lang="en-CA" sz="2400" b="0" i="0" u="none" strike="noStrike" dirty="0" err="1">
                <a:effectLst/>
              </a:rPr>
              <a:t>MyHeight</a:t>
            </a:r>
            <a:r>
              <a:rPr lang="en-CA" sz="2400" b="0" i="0" u="none" strike="noStrike" dirty="0">
                <a:effectLst/>
              </a:rPr>
              <a:t> in a single line. </a:t>
            </a:r>
          </a:p>
          <a:p>
            <a:endParaRPr lang="en-CA" sz="2400" dirty="0"/>
          </a:p>
          <a:p>
            <a:r>
              <a:rPr lang="en-CA" sz="2400" b="0" i="0" u="none" strike="noStrike" dirty="0">
                <a:effectLst/>
              </a:rPr>
              <a:t>Print the values. </a:t>
            </a:r>
          </a:p>
          <a:p>
            <a:endParaRPr lang="en-CA" sz="2400" dirty="0"/>
          </a:p>
          <a:p>
            <a:r>
              <a:rPr lang="en-US" sz="2400" dirty="0"/>
              <a:t>Create a constant named MAX_SCORE and set its value to 100. </a:t>
            </a:r>
          </a:p>
          <a:p>
            <a:endParaRPr lang="en-US" sz="2400" dirty="0"/>
          </a:p>
          <a:p>
            <a:r>
              <a:rPr lang="en-US" sz="2400" dirty="0"/>
              <a:t>Multiplied </a:t>
            </a:r>
            <a:r>
              <a:rPr lang="en-CA" sz="2400" b="0" i="0" u="none" strike="noStrike" dirty="0" err="1">
                <a:effectLst/>
              </a:rPr>
              <a:t>myAge</a:t>
            </a:r>
            <a:r>
              <a:rPr lang="en-CA" sz="2400" b="0" i="0" u="none" strike="noStrike" dirty="0">
                <a:effectLst/>
              </a:rPr>
              <a:t> and </a:t>
            </a:r>
            <a:r>
              <a:rPr lang="en-CA" sz="2400" b="0" i="0" u="none" strike="noStrike" dirty="0" err="1">
                <a:effectLst/>
              </a:rPr>
              <a:t>MyHeight</a:t>
            </a:r>
            <a:r>
              <a:rPr lang="en-CA" sz="2400" b="0" i="0" u="none" strike="noStrike" dirty="0">
                <a:effectLst/>
              </a:rPr>
              <a:t> </a:t>
            </a:r>
            <a:r>
              <a:rPr lang="en-US" sz="2400" dirty="0"/>
              <a:t>by MAX_SCORE. </a:t>
            </a:r>
          </a:p>
        </p:txBody>
      </p:sp>
      <p:sp>
        <p:nvSpPr>
          <p:cNvPr id="3" name="Footer Placeholder 2">
            <a:extLst>
              <a:ext uri="{FF2B5EF4-FFF2-40B4-BE49-F238E27FC236}">
                <a16:creationId xmlns:a16="http://schemas.microsoft.com/office/drawing/2014/main" id="{6E180D52-A1FA-33AD-62E2-E56CDF3D8E6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23472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A6BA2-5503-39C1-7FBE-F5C69335E1C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A00AAC7-3F09-34D4-2A97-4693EB9DFF0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4BA191A-FDB2-92BD-7B08-17AFF2D1D0A6}"/>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56</a:t>
            </a:fld>
            <a:endParaRPr lang="en-US" dirty="0">
              <a:solidFill>
                <a:schemeClr val="tx1"/>
              </a:solidFill>
            </a:endParaRPr>
          </a:p>
        </p:txBody>
      </p:sp>
      <p:sp>
        <p:nvSpPr>
          <p:cNvPr id="7" name="Rectangle 6">
            <a:extLst>
              <a:ext uri="{FF2B5EF4-FFF2-40B4-BE49-F238E27FC236}">
                <a16:creationId xmlns:a16="http://schemas.microsoft.com/office/drawing/2014/main" id="{9579A9D2-15E4-D6B4-DADA-E5BAD8BD8E9F}"/>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E2556B-8222-3540-CF80-697107420100}"/>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Operators and Expressions</a:t>
            </a:r>
          </a:p>
        </p:txBody>
      </p:sp>
      <p:sp>
        <p:nvSpPr>
          <p:cNvPr id="2" name="TextBox 1">
            <a:extLst>
              <a:ext uri="{FF2B5EF4-FFF2-40B4-BE49-F238E27FC236}">
                <a16:creationId xmlns:a16="http://schemas.microsoft.com/office/drawing/2014/main" id="{C0FB4EE7-8F68-16F6-C3C7-80FC50DF1062}"/>
              </a:ext>
            </a:extLst>
          </p:cNvPr>
          <p:cNvSpPr txBox="1"/>
          <p:nvPr/>
        </p:nvSpPr>
        <p:spPr>
          <a:xfrm>
            <a:off x="765208" y="1397034"/>
            <a:ext cx="10854363" cy="4893647"/>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In the programming world, operators and expressions are fundamental building blocks that allow us to perform operations on data and evaluate results.</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endParaRPr lang="en-CA" sz="2400" dirty="0"/>
          </a:p>
          <a:p>
            <a:pPr marL="342900" indent="-342900" algn="l">
              <a:buFont typeface="Arial" panose="020B0604020202020204" pitchFamily="34" charset="0"/>
              <a:buChar char="•"/>
            </a:pPr>
            <a:r>
              <a:rPr lang="en-CA" sz="2400" b="1" i="0" u="none" strike="noStrike" dirty="0">
                <a:solidFill>
                  <a:srgbClr val="000000"/>
                </a:solidFill>
                <a:effectLst/>
              </a:rPr>
              <a:t>Operators</a:t>
            </a:r>
            <a:r>
              <a:rPr lang="en-CA" sz="2400" b="0" i="0" u="none" strike="noStrike" dirty="0">
                <a:solidFill>
                  <a:srgbClr val="000000"/>
                </a:solidFill>
                <a:effectLst/>
              </a:rPr>
              <a:t> are special symbols in Python that carry out arithmetic, logical, or relational computations. They act as a bridge, connecting values and variables to produce a desired result.</a:t>
            </a:r>
          </a:p>
          <a:p>
            <a:pPr marL="342900" indent="-342900" algn="l">
              <a:buFont typeface="Arial" panose="020B0604020202020204" pitchFamily="34" charset="0"/>
              <a:buChar char="•"/>
            </a:pPr>
            <a:endParaRPr lang="en-CA" sz="2400" dirty="0">
              <a:solidFill>
                <a:srgbClr val="000000"/>
              </a:solidFill>
            </a:endParaRPr>
          </a:p>
          <a:p>
            <a:pPr marL="342900" indent="-342900" algn="l">
              <a:buFont typeface="Arial" panose="020B0604020202020204" pitchFamily="34" charset="0"/>
              <a:buChar char="•"/>
            </a:pPr>
            <a:endParaRPr lang="en-CA" sz="2400" b="0" i="0" u="none" strike="noStrike" dirty="0">
              <a:solidFill>
                <a:srgbClr val="000000"/>
              </a:solidFill>
              <a:effectLst/>
            </a:endParaRPr>
          </a:p>
          <a:p>
            <a:pPr marL="342900" indent="-342900" algn="l">
              <a:buFont typeface="Arial" panose="020B0604020202020204" pitchFamily="34" charset="0"/>
              <a:buChar char="•"/>
            </a:pPr>
            <a:r>
              <a:rPr lang="en-CA" sz="2400" b="1" i="0" u="none" strike="noStrike" dirty="0">
                <a:solidFill>
                  <a:srgbClr val="000000"/>
                </a:solidFill>
                <a:effectLst/>
              </a:rPr>
              <a:t>Expressions</a:t>
            </a:r>
            <a:r>
              <a:rPr lang="en-CA" sz="2400" b="0" i="0" u="none" strike="noStrike" dirty="0">
                <a:solidFill>
                  <a:srgbClr val="000000"/>
                </a:solidFill>
                <a:effectLst/>
              </a:rPr>
              <a:t>, on the other hand, are combinations of values, variables, and operators that, when evaluated, produce a result. Think of them as mathematical equations that the computer solves to give us an answer.</a:t>
            </a:r>
          </a:p>
          <a:p>
            <a:pPr marL="342900" indent="-342900">
              <a:buFont typeface="Arial" panose="020B0604020202020204" pitchFamily="34" charset="0"/>
              <a:buChar char="•"/>
            </a:pPr>
            <a:endParaRPr lang="en-US" sz="2400" dirty="0"/>
          </a:p>
        </p:txBody>
      </p:sp>
      <p:sp>
        <p:nvSpPr>
          <p:cNvPr id="3" name="Footer Placeholder 2">
            <a:extLst>
              <a:ext uri="{FF2B5EF4-FFF2-40B4-BE49-F238E27FC236}">
                <a16:creationId xmlns:a16="http://schemas.microsoft.com/office/drawing/2014/main" id="{D9D33AA2-2D38-8787-A550-2EE414FB0EA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63609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59CFC-402E-EAAA-64FA-D58AC6C2EF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D62892-AB4E-2B41-CF77-8139AB8B8EA7}"/>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505ADA8-00E5-0FEB-808E-BA8435936F5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57</a:t>
            </a:fld>
            <a:endParaRPr lang="en-US" dirty="0">
              <a:solidFill>
                <a:schemeClr val="tx1"/>
              </a:solidFill>
            </a:endParaRPr>
          </a:p>
        </p:txBody>
      </p:sp>
      <p:sp>
        <p:nvSpPr>
          <p:cNvPr id="7" name="Rectangle 6">
            <a:extLst>
              <a:ext uri="{FF2B5EF4-FFF2-40B4-BE49-F238E27FC236}">
                <a16:creationId xmlns:a16="http://schemas.microsoft.com/office/drawing/2014/main" id="{732FD892-A142-45EB-1C9D-E9AB1066091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A2B8FED-0F71-EBD9-27F4-78FFBE55D5A6}"/>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1</a:t>
            </a:r>
          </a:p>
        </p:txBody>
      </p:sp>
      <p:sp>
        <p:nvSpPr>
          <p:cNvPr id="3" name="TextBox 2">
            <a:extLst>
              <a:ext uri="{FF2B5EF4-FFF2-40B4-BE49-F238E27FC236}">
                <a16:creationId xmlns:a16="http://schemas.microsoft.com/office/drawing/2014/main" id="{87967DEE-7A0D-FDCF-9F83-B1A59F61B6CF}"/>
              </a:ext>
            </a:extLst>
          </p:cNvPr>
          <p:cNvSpPr txBox="1"/>
          <p:nvPr/>
        </p:nvSpPr>
        <p:spPr>
          <a:xfrm>
            <a:off x="515773" y="1379775"/>
            <a:ext cx="11471788" cy="4524315"/>
          </a:xfrm>
          <a:prstGeom prst="rect">
            <a:avLst/>
          </a:prstGeom>
          <a:noFill/>
        </p:spPr>
        <p:txBody>
          <a:bodyPr wrap="square">
            <a:spAutoFit/>
          </a:bodyPr>
          <a:lstStyle/>
          <a:p>
            <a:r>
              <a:rPr lang="en-CA" b="1" dirty="0">
                <a:solidFill>
                  <a:srgbClr val="569CD6"/>
                </a:solidFill>
                <a:effectLst/>
              </a:rPr>
              <a:t>**Exercise 1:**</a:t>
            </a:r>
            <a:r>
              <a:rPr lang="en-CA" b="0" dirty="0">
                <a:solidFill>
                  <a:srgbClr val="D4D4D4"/>
                </a:solidFill>
                <a:effectLst/>
              </a:rPr>
              <a:t> </a:t>
            </a:r>
            <a:r>
              <a:rPr lang="en-CA" b="0" dirty="0">
                <a:effectLst/>
              </a:rPr>
              <a:t>Write a Python program to calculate the area and perimeter of a rectangle with width 7 and height 5. Use arithmetic operators to calculate both values.</a:t>
            </a:r>
            <a:br>
              <a:rPr lang="en-CA" b="0" dirty="0">
                <a:solidFill>
                  <a:srgbClr val="D4D4D4"/>
                </a:solidFill>
                <a:effectLst/>
              </a:rPr>
            </a:br>
            <a:r>
              <a:rPr lang="en-CA" b="1" dirty="0">
                <a:solidFill>
                  <a:srgbClr val="569CD6"/>
                </a:solidFill>
                <a:effectLst/>
              </a:rPr>
              <a:t>**Exercise 2:**</a:t>
            </a:r>
            <a:r>
              <a:rPr lang="en-CA" b="0" dirty="0">
                <a:solidFill>
                  <a:srgbClr val="D4D4D4"/>
                </a:solidFill>
                <a:effectLst/>
              </a:rPr>
              <a:t> </a:t>
            </a:r>
            <a:r>
              <a:rPr lang="en-CA" b="0" dirty="0">
                <a:effectLst/>
              </a:rPr>
              <a:t>Given three grades, 88, 76, and 91, write a Python script to calculate the average grade. Use variables to store the grades and the arithmetic operators to calculate the average.</a:t>
            </a:r>
            <a:br>
              <a:rPr lang="en-CA" b="0" dirty="0">
                <a:solidFill>
                  <a:srgbClr val="D4D4D4"/>
                </a:solidFill>
                <a:effectLst/>
              </a:rPr>
            </a:br>
            <a:r>
              <a:rPr lang="en-CA" b="1" dirty="0">
                <a:solidFill>
                  <a:srgbClr val="569CD6"/>
                </a:solidFill>
                <a:effectLst/>
              </a:rPr>
              <a:t>**Exercise 3:**</a:t>
            </a:r>
            <a:r>
              <a:rPr lang="en-CA" b="0" dirty="0">
                <a:solidFill>
                  <a:srgbClr val="D4D4D4"/>
                </a:solidFill>
                <a:effectLst/>
              </a:rPr>
              <a:t> </a:t>
            </a:r>
            <a:r>
              <a:rPr lang="en-CA" b="0" dirty="0">
                <a:effectLst/>
              </a:rPr>
              <a:t>Assume you have $1000 USD and you want to convert it to Euros. The conversion rate is 1 USD to 0.85 Euros. Write a Python program to calculate how many Euros you will get after conversion.</a:t>
            </a:r>
            <a:br>
              <a:rPr lang="en-CA" b="0" dirty="0">
                <a:solidFill>
                  <a:srgbClr val="D4D4D4"/>
                </a:solidFill>
                <a:effectLst/>
              </a:rPr>
            </a:br>
            <a:r>
              <a:rPr lang="en-CA" b="1" dirty="0">
                <a:solidFill>
                  <a:srgbClr val="569CD6"/>
                </a:solidFill>
                <a:effectLst/>
              </a:rPr>
              <a:t>**Exercise 4:**</a:t>
            </a:r>
            <a:r>
              <a:rPr lang="en-CA" b="0" dirty="0">
                <a:solidFill>
                  <a:srgbClr val="D4D4D4"/>
                </a:solidFill>
                <a:effectLst/>
              </a:rPr>
              <a:t> </a:t>
            </a:r>
            <a:r>
              <a:rPr lang="en-CA" b="0" dirty="0">
                <a:effectLst/>
              </a:rPr>
              <a:t>The formula for a straight line is y = mx + b. If m = 5, b = 2, and y = 32, write a Python program to solve for x.</a:t>
            </a:r>
            <a:br>
              <a:rPr lang="en-CA" b="0" dirty="0">
                <a:solidFill>
                  <a:srgbClr val="D4D4D4"/>
                </a:solidFill>
                <a:effectLst/>
              </a:rPr>
            </a:br>
            <a:r>
              <a:rPr lang="en-CA" b="1" dirty="0">
                <a:solidFill>
                  <a:srgbClr val="569CD6"/>
                </a:solidFill>
                <a:effectLst/>
              </a:rPr>
              <a:t>**Exercise 5:**</a:t>
            </a:r>
            <a:r>
              <a:rPr lang="en-CA" b="0" dirty="0">
                <a:solidFill>
                  <a:srgbClr val="D4D4D4"/>
                </a:solidFill>
                <a:effectLst/>
              </a:rPr>
              <a:t> </a:t>
            </a:r>
            <a:r>
              <a:rPr lang="en-CA" b="0" dirty="0">
                <a:effectLst/>
              </a:rPr>
              <a:t>Write a Python script that checks if today's temperature is higher than yesterday's. Yesterday's temperature was 23 degrees Celsius, and today's is 25 degrees Celsius. Use comparison operators to find out the result.</a:t>
            </a:r>
            <a:br>
              <a:rPr lang="en-CA" b="0" dirty="0">
                <a:solidFill>
                  <a:srgbClr val="D4D4D4"/>
                </a:solidFill>
                <a:effectLst/>
              </a:rPr>
            </a:br>
            <a:r>
              <a:rPr lang="en-CA" b="1" dirty="0">
                <a:solidFill>
                  <a:srgbClr val="569CD6"/>
                </a:solidFill>
                <a:effectLst/>
              </a:rPr>
              <a:t>**Exercise 6:**</a:t>
            </a:r>
            <a:r>
              <a:rPr lang="en-CA" b="0" dirty="0">
                <a:solidFill>
                  <a:srgbClr val="D4D4D4"/>
                </a:solidFill>
                <a:effectLst/>
              </a:rPr>
              <a:t> </a:t>
            </a:r>
            <a:r>
              <a:rPr lang="en-CA" b="0" dirty="0">
                <a:effectLst/>
              </a:rPr>
              <a:t>Given a passing score of 50, write a Python program using comparison operators to check if a student's score of 47 qualifies as a pass or fail.</a:t>
            </a:r>
            <a:br>
              <a:rPr lang="en-CA" b="0" dirty="0">
                <a:solidFill>
                  <a:srgbClr val="D4D4D4"/>
                </a:solidFill>
                <a:effectLst/>
              </a:rPr>
            </a:br>
            <a:r>
              <a:rPr lang="en-CA" b="1" dirty="0">
                <a:solidFill>
                  <a:srgbClr val="569CD6"/>
                </a:solidFill>
                <a:effectLst/>
              </a:rPr>
              <a:t>**Exercise 7:**</a:t>
            </a:r>
            <a:r>
              <a:rPr lang="en-CA" b="0" dirty="0">
                <a:solidFill>
                  <a:srgbClr val="D4D4D4"/>
                </a:solidFill>
                <a:effectLst/>
              </a:rPr>
              <a:t> </a:t>
            </a:r>
            <a:r>
              <a:rPr lang="en-CA" b="0" dirty="0">
                <a:effectLst/>
              </a:rPr>
              <a:t>Write a Python script that determines if a given number $n$ is odd or even. Use the modulus operator for your check and print out "Odd" or "Even".</a:t>
            </a:r>
            <a:br>
              <a:rPr lang="en-CA" b="0" dirty="0">
                <a:solidFill>
                  <a:srgbClr val="D4D4D4"/>
                </a:solidFill>
                <a:effectLst/>
              </a:rPr>
            </a:br>
            <a:r>
              <a:rPr lang="en-CA" b="1" dirty="0">
                <a:solidFill>
                  <a:srgbClr val="569CD6"/>
                </a:solidFill>
                <a:effectLst/>
              </a:rPr>
              <a:t>**Exercise 8:**</a:t>
            </a:r>
            <a:r>
              <a:rPr lang="en-CA" b="0" dirty="0">
                <a:solidFill>
                  <a:srgbClr val="D4D4D4"/>
                </a:solidFill>
                <a:effectLst/>
              </a:rPr>
              <a:t> </a:t>
            </a:r>
            <a:r>
              <a:rPr lang="en-CA" b="0" dirty="0">
                <a:effectLst/>
              </a:rPr>
              <a:t>Write a Python program where you compare the ages of two people, Alice and Bob, who are 24 and 30 years old, respectively. Check if Alice is older than Bob, and print a message stating whether it's true or false.</a:t>
            </a:r>
          </a:p>
        </p:txBody>
      </p:sp>
      <p:sp>
        <p:nvSpPr>
          <p:cNvPr id="2" name="Footer Placeholder 1">
            <a:extLst>
              <a:ext uri="{FF2B5EF4-FFF2-40B4-BE49-F238E27FC236}">
                <a16:creationId xmlns:a16="http://schemas.microsoft.com/office/drawing/2014/main" id="{1D0B247C-3C2B-76B6-F905-EAC6BF2FEC3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28089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284A0-6551-1CB3-DAD3-6EA1F790A7A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E6FE18-5999-DFAC-E99E-C6DE0A0D9623}"/>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AA4A422-52F6-C1F4-5B7B-994AA55D1CF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58</a:t>
            </a:fld>
            <a:endParaRPr lang="en-US" dirty="0">
              <a:solidFill>
                <a:schemeClr val="tx1"/>
              </a:solidFill>
            </a:endParaRPr>
          </a:p>
        </p:txBody>
      </p:sp>
      <p:sp>
        <p:nvSpPr>
          <p:cNvPr id="7" name="Rectangle 6">
            <a:extLst>
              <a:ext uri="{FF2B5EF4-FFF2-40B4-BE49-F238E27FC236}">
                <a16:creationId xmlns:a16="http://schemas.microsoft.com/office/drawing/2014/main" id="{8B27F5D0-1C47-9A31-4966-DE88D87FBAE1}"/>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93737B-A4E9-C831-C7E6-C8971142A9F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Objects in Python</a:t>
            </a:r>
          </a:p>
        </p:txBody>
      </p:sp>
      <p:sp>
        <p:nvSpPr>
          <p:cNvPr id="2" name="TextBox 1">
            <a:extLst>
              <a:ext uri="{FF2B5EF4-FFF2-40B4-BE49-F238E27FC236}">
                <a16:creationId xmlns:a16="http://schemas.microsoft.com/office/drawing/2014/main" id="{728280A2-C1D3-F8B9-B259-0E20A6EE0153}"/>
              </a:ext>
            </a:extLst>
          </p:cNvPr>
          <p:cNvSpPr txBox="1"/>
          <p:nvPr/>
        </p:nvSpPr>
        <p:spPr>
          <a:xfrm>
            <a:off x="610557" y="1351508"/>
            <a:ext cx="10843213" cy="4154984"/>
          </a:xfrm>
          <a:prstGeom prst="rect">
            <a:avLst/>
          </a:prstGeom>
          <a:noFill/>
        </p:spPr>
        <p:txBody>
          <a:bodyPr wrap="square" rtlCol="0">
            <a:spAutoFit/>
          </a:bodyPr>
          <a:lstStyle/>
          <a:p>
            <a:pPr marL="342900" indent="-342900" algn="l">
              <a:buFont typeface="Arial" panose="020B0604020202020204" pitchFamily="34" charset="0"/>
              <a:buChar char="•"/>
            </a:pPr>
            <a:r>
              <a:rPr lang="en-CA" sz="2400" b="0" i="0" u="none" strike="noStrike" dirty="0">
                <a:solidFill>
                  <a:srgbClr val="000000"/>
                </a:solidFill>
                <a:effectLst/>
              </a:rPr>
              <a:t>In Python, almost everything is an </a:t>
            </a:r>
            <a:r>
              <a:rPr lang="en-CA" sz="2400" b="1" i="0" u="none" strike="noStrike" dirty="0">
                <a:solidFill>
                  <a:srgbClr val="000000"/>
                </a:solidFill>
                <a:effectLst/>
              </a:rPr>
              <a:t>Object</a:t>
            </a:r>
            <a:r>
              <a:rPr lang="en-CA" sz="2400" b="0" i="0" u="none" strike="noStrike" dirty="0">
                <a:solidFill>
                  <a:srgbClr val="000000"/>
                </a:solidFill>
                <a:effectLst/>
              </a:rPr>
              <a:t>. </a:t>
            </a:r>
          </a:p>
          <a:p>
            <a:pPr marL="342900" indent="-342900" algn="l">
              <a:buFont typeface="Arial" panose="020B0604020202020204" pitchFamily="34" charset="0"/>
              <a:buChar char="•"/>
            </a:pPr>
            <a:endParaRPr lang="en-CA" sz="2400" dirty="0">
              <a:solidFill>
                <a:srgbClr val="000000"/>
              </a:solidFill>
            </a:endParaRPr>
          </a:p>
          <a:p>
            <a:pPr marL="342900" indent="-342900" algn="l">
              <a:buFont typeface="Arial" panose="020B0604020202020204" pitchFamily="34" charset="0"/>
              <a:buChar char="•"/>
            </a:pPr>
            <a:r>
              <a:rPr lang="en-CA" sz="2400" b="0" i="0" u="none" strike="noStrike" dirty="0">
                <a:solidFill>
                  <a:srgbClr val="000000"/>
                </a:solidFill>
                <a:effectLst/>
              </a:rPr>
              <a:t>Think of an object like a box. This box can hold </a:t>
            </a:r>
            <a:r>
              <a:rPr lang="en-CA" sz="2400" b="1" i="0" u="none" strike="noStrike" dirty="0">
                <a:solidFill>
                  <a:srgbClr val="000000"/>
                </a:solidFill>
                <a:effectLst/>
              </a:rPr>
              <a:t>something</a:t>
            </a:r>
            <a:r>
              <a:rPr lang="en-CA" sz="2400" b="0" i="0" u="none" strike="noStrike" dirty="0">
                <a:solidFill>
                  <a:srgbClr val="000000"/>
                </a:solidFill>
                <a:effectLst/>
              </a:rPr>
              <a:t> inside it. In Python, this “something” can be a </a:t>
            </a:r>
            <a:r>
              <a:rPr lang="en-CA" sz="2400" b="1" i="0" u="none" strike="noStrike" dirty="0">
                <a:solidFill>
                  <a:srgbClr val="000000"/>
                </a:solidFill>
                <a:effectLst/>
              </a:rPr>
              <a:t>number</a:t>
            </a:r>
            <a:r>
              <a:rPr lang="en-CA" sz="2400" b="0" i="0" u="none" strike="noStrike" dirty="0">
                <a:solidFill>
                  <a:srgbClr val="000000"/>
                </a:solidFill>
                <a:effectLst/>
              </a:rPr>
              <a:t>, a </a:t>
            </a:r>
            <a:r>
              <a:rPr lang="en-CA" sz="2400" b="1" i="0" u="none" strike="noStrike" dirty="0">
                <a:solidFill>
                  <a:srgbClr val="000000"/>
                </a:solidFill>
                <a:effectLst/>
              </a:rPr>
              <a:t>word</a:t>
            </a:r>
            <a:r>
              <a:rPr lang="en-CA" sz="2400" b="0" i="0" u="none" strike="noStrike" dirty="0">
                <a:solidFill>
                  <a:srgbClr val="000000"/>
                </a:solidFill>
                <a:effectLst/>
              </a:rPr>
              <a:t>, a </a:t>
            </a:r>
            <a:r>
              <a:rPr lang="en-CA" sz="2400" b="1" i="0" u="none" strike="noStrike" dirty="0">
                <a:solidFill>
                  <a:srgbClr val="000000"/>
                </a:solidFill>
                <a:effectLst/>
              </a:rPr>
              <a:t>list of items</a:t>
            </a:r>
            <a:r>
              <a:rPr lang="en-CA" sz="2400" b="0" i="0" u="none" strike="noStrike" dirty="0">
                <a:solidFill>
                  <a:srgbClr val="000000"/>
                </a:solidFill>
                <a:effectLst/>
              </a:rPr>
              <a:t>, or many other things. </a:t>
            </a:r>
          </a:p>
          <a:p>
            <a:pPr marL="342900" indent="-342900" algn="l">
              <a:buFont typeface="Arial" panose="020B0604020202020204" pitchFamily="34" charset="0"/>
              <a:buChar char="•"/>
            </a:pPr>
            <a:endParaRPr lang="en-CA" sz="2400" dirty="0">
              <a:solidFill>
                <a:srgbClr val="000000"/>
              </a:solidFill>
            </a:endParaRPr>
          </a:p>
          <a:p>
            <a:pPr marL="342900" indent="-342900" algn="l">
              <a:buFont typeface="Arial" panose="020B0604020202020204" pitchFamily="34" charset="0"/>
              <a:buChar char="•"/>
            </a:pPr>
            <a:r>
              <a:rPr lang="en-CA" sz="2400" b="0" i="0" u="none" strike="noStrike" dirty="0">
                <a:solidFill>
                  <a:srgbClr val="000000"/>
                </a:solidFill>
                <a:effectLst/>
              </a:rPr>
              <a:t>Each box (or object) has a </a:t>
            </a:r>
            <a:r>
              <a:rPr lang="en-CA" sz="2400" b="1" i="0" u="none" strike="noStrike" dirty="0">
                <a:solidFill>
                  <a:srgbClr val="000000"/>
                </a:solidFill>
                <a:effectLst/>
              </a:rPr>
              <a:t>particular label</a:t>
            </a:r>
            <a:r>
              <a:rPr lang="en-CA" sz="2400" b="0" i="0" u="none" strike="noStrike" dirty="0">
                <a:solidFill>
                  <a:srgbClr val="000000"/>
                </a:solidFill>
                <a:effectLst/>
              </a:rPr>
              <a:t> on it, which tells us what type of thing is inside. We can refer to this label as </a:t>
            </a:r>
            <a:r>
              <a:rPr lang="en-CA" sz="2400" b="1" i="0" u="none" strike="noStrike" dirty="0">
                <a:solidFill>
                  <a:srgbClr val="000000"/>
                </a:solidFill>
                <a:effectLst/>
              </a:rPr>
              <a:t>Variable Name</a:t>
            </a:r>
            <a:r>
              <a:rPr lang="en-CA" sz="2400" b="0" i="0" u="none" strike="noStrike" dirty="0">
                <a:solidFill>
                  <a:srgbClr val="000000"/>
                </a:solidFill>
                <a:effectLst/>
              </a:rPr>
              <a:t>. </a:t>
            </a:r>
          </a:p>
          <a:p>
            <a:pPr algn="l"/>
            <a:endParaRPr lang="en-CA" sz="2400" b="0" i="0" u="none" strike="noStrike" dirty="0">
              <a:solidFill>
                <a:srgbClr val="000000"/>
              </a:solidFill>
              <a:effectLst/>
            </a:endParaRPr>
          </a:p>
          <a:p>
            <a:pPr algn="l"/>
            <a:r>
              <a:rPr lang="en-CA" sz="2400" b="1" i="0" u="none" strike="noStrike" dirty="0">
                <a:solidFill>
                  <a:srgbClr val="000000"/>
                </a:solidFill>
                <a:effectLst/>
              </a:rPr>
              <a:t>Example:</a:t>
            </a:r>
          </a:p>
          <a:p>
            <a:pPr algn="l"/>
            <a:r>
              <a:rPr lang="en-CA" sz="2400" b="0" i="0" u="none" strike="noStrike" dirty="0">
                <a:solidFill>
                  <a:srgbClr val="000000"/>
                </a:solidFill>
                <a:effectLst/>
              </a:rPr>
              <a:t>A box with the number 5 inside is a number object. </a:t>
            </a:r>
          </a:p>
          <a:p>
            <a:pPr algn="l"/>
            <a:r>
              <a:rPr lang="en-CA" sz="2400" b="0" i="0" u="none" strike="noStrike" dirty="0">
                <a:solidFill>
                  <a:srgbClr val="000000"/>
                </a:solidFill>
                <a:effectLst/>
              </a:rPr>
              <a:t>A box with the word “hello” inside is a word (or string) object. </a:t>
            </a:r>
          </a:p>
        </p:txBody>
      </p:sp>
      <p:sp>
        <p:nvSpPr>
          <p:cNvPr id="3" name="Footer Placeholder 2">
            <a:extLst>
              <a:ext uri="{FF2B5EF4-FFF2-40B4-BE49-F238E27FC236}">
                <a16:creationId xmlns:a16="http://schemas.microsoft.com/office/drawing/2014/main" id="{3757CBF2-35AB-8616-7BA7-712835C6638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8286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91F88-E5C7-87DF-035F-944781D33AF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1678D8-E626-9C30-1F92-98709C542CB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18E1E306-E542-F5CA-54FD-5266D35A519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59</a:t>
            </a:fld>
            <a:endParaRPr lang="en-US" dirty="0">
              <a:solidFill>
                <a:schemeClr val="tx1"/>
              </a:solidFill>
            </a:endParaRPr>
          </a:p>
        </p:txBody>
      </p:sp>
      <p:sp>
        <p:nvSpPr>
          <p:cNvPr id="7" name="Rectangle 6">
            <a:extLst>
              <a:ext uri="{FF2B5EF4-FFF2-40B4-BE49-F238E27FC236}">
                <a16:creationId xmlns:a16="http://schemas.microsoft.com/office/drawing/2014/main" id="{9592EF03-0047-3DEC-B592-63E8CF691195}"/>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DB1FD0A-66CF-CA0A-43F9-D9F2BA80B96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Objects Identity in Python</a:t>
            </a:r>
          </a:p>
        </p:txBody>
      </p:sp>
      <p:sp>
        <p:nvSpPr>
          <p:cNvPr id="2" name="TextBox 1">
            <a:extLst>
              <a:ext uri="{FF2B5EF4-FFF2-40B4-BE49-F238E27FC236}">
                <a16:creationId xmlns:a16="http://schemas.microsoft.com/office/drawing/2014/main" id="{D4F43D25-7E0F-CBE9-6601-07EAE8914531}"/>
              </a:ext>
            </a:extLst>
          </p:cNvPr>
          <p:cNvSpPr txBox="1"/>
          <p:nvPr/>
        </p:nvSpPr>
        <p:spPr>
          <a:xfrm>
            <a:off x="610557" y="1351508"/>
            <a:ext cx="10843213" cy="1569660"/>
          </a:xfrm>
          <a:prstGeom prst="rect">
            <a:avLst/>
          </a:prstGeom>
          <a:noFill/>
        </p:spPr>
        <p:txBody>
          <a:bodyPr wrap="square" rtlCol="0">
            <a:spAutoFit/>
          </a:bodyPr>
          <a:lstStyle/>
          <a:p>
            <a:pPr marL="342900" indent="-342900" algn="l">
              <a:buFont typeface="Arial" panose="020B0604020202020204" pitchFamily="34" charset="0"/>
              <a:buChar char="•"/>
            </a:pPr>
            <a:r>
              <a:rPr lang="en-CA" sz="2400" b="0" i="0" u="none" strike="noStrike" dirty="0">
                <a:effectLst/>
                <a:latin typeface="-apple-system"/>
              </a:rPr>
              <a:t>In Python, every object has a unique identity (</a:t>
            </a:r>
            <a:r>
              <a:rPr lang="en-CA" sz="2400" dirty="0">
                <a:latin typeface="-apple-system"/>
              </a:rPr>
              <a:t>ID)</a:t>
            </a:r>
            <a:r>
              <a:rPr lang="en-CA" sz="2400" b="0" i="0" u="none" strike="noStrike" dirty="0">
                <a:effectLst/>
                <a:latin typeface="-apple-system"/>
              </a:rPr>
              <a:t>, like a passport number or SIN number.</a:t>
            </a:r>
          </a:p>
          <a:p>
            <a:pPr marL="342900" indent="-342900" algn="l">
              <a:buFont typeface="Arial" panose="020B0604020202020204" pitchFamily="34" charset="0"/>
              <a:buChar char="•"/>
            </a:pPr>
            <a:endParaRPr lang="en-CA" sz="2400" dirty="0">
              <a:latin typeface="-apple-system"/>
            </a:endParaRPr>
          </a:p>
          <a:p>
            <a:pPr marL="342900" indent="-342900" algn="l">
              <a:buFont typeface="Arial" panose="020B0604020202020204" pitchFamily="34" charset="0"/>
              <a:buChar char="•"/>
            </a:pPr>
            <a:r>
              <a:rPr lang="en-CA" sz="2400" b="0" i="0" u="none" strike="noStrike" dirty="0">
                <a:effectLst/>
                <a:latin typeface="-apple-system"/>
              </a:rPr>
              <a:t>We can find out the ID of an object using the </a:t>
            </a:r>
            <a:r>
              <a:rPr lang="en-CA" sz="2400" dirty="0"/>
              <a:t>id()</a:t>
            </a:r>
            <a:r>
              <a:rPr lang="en-CA" sz="2400" b="0" i="0" u="none" strike="noStrike" dirty="0">
                <a:effectLst/>
                <a:latin typeface="-apple-system"/>
              </a:rPr>
              <a:t> function.</a:t>
            </a:r>
          </a:p>
        </p:txBody>
      </p:sp>
      <p:sp>
        <p:nvSpPr>
          <p:cNvPr id="3" name="Cube 2">
            <a:extLst>
              <a:ext uri="{FF2B5EF4-FFF2-40B4-BE49-F238E27FC236}">
                <a16:creationId xmlns:a16="http://schemas.microsoft.com/office/drawing/2014/main" id="{B58AC03C-D697-B0D2-DA6D-E89BDC20349D}"/>
              </a:ext>
            </a:extLst>
          </p:cNvPr>
          <p:cNvSpPr/>
          <p:nvPr/>
        </p:nvSpPr>
        <p:spPr>
          <a:xfrm>
            <a:off x="765208" y="4154088"/>
            <a:ext cx="2031689" cy="1729695"/>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name_1</a:t>
            </a:r>
          </a:p>
        </p:txBody>
      </p:sp>
      <p:pic>
        <p:nvPicPr>
          <p:cNvPr id="9" name="Picture 8" descr="A black screen with colorful text&#10;&#10;Description automatically generated">
            <a:extLst>
              <a:ext uri="{FF2B5EF4-FFF2-40B4-BE49-F238E27FC236}">
                <a16:creationId xmlns:a16="http://schemas.microsoft.com/office/drawing/2014/main" id="{A21E810B-FDEC-1E19-B680-2816939145AA}"/>
              </a:ext>
            </a:extLst>
          </p:cNvPr>
          <p:cNvPicPr>
            <a:picLocks noChangeAspect="1"/>
          </p:cNvPicPr>
          <p:nvPr/>
        </p:nvPicPr>
        <p:blipFill>
          <a:blip r:embed="rId2"/>
          <a:stretch>
            <a:fillRect/>
          </a:stretch>
        </p:blipFill>
        <p:spPr>
          <a:xfrm>
            <a:off x="7888249" y="3520334"/>
            <a:ext cx="3708400" cy="1498600"/>
          </a:xfrm>
          <a:prstGeom prst="rect">
            <a:avLst/>
          </a:prstGeom>
        </p:spPr>
      </p:pic>
      <p:sp>
        <p:nvSpPr>
          <p:cNvPr id="11" name="TextBox 10">
            <a:extLst>
              <a:ext uri="{FF2B5EF4-FFF2-40B4-BE49-F238E27FC236}">
                <a16:creationId xmlns:a16="http://schemas.microsoft.com/office/drawing/2014/main" id="{76F16374-D9D0-844B-398D-E331CB0A9A2D}"/>
              </a:ext>
            </a:extLst>
          </p:cNvPr>
          <p:cNvSpPr txBox="1"/>
          <p:nvPr/>
        </p:nvSpPr>
        <p:spPr>
          <a:xfrm>
            <a:off x="1227855" y="4191395"/>
            <a:ext cx="1106393" cy="369332"/>
          </a:xfrm>
          <a:prstGeom prst="rect">
            <a:avLst/>
          </a:prstGeom>
          <a:noFill/>
        </p:spPr>
        <p:txBody>
          <a:bodyPr wrap="none" rtlCol="0">
            <a:spAutoFit/>
          </a:bodyPr>
          <a:lstStyle/>
          <a:p>
            <a:r>
              <a:rPr lang="en-US" dirty="0"/>
              <a:t>'Jack Doe'</a:t>
            </a:r>
          </a:p>
        </p:txBody>
      </p:sp>
      <p:sp>
        <p:nvSpPr>
          <p:cNvPr id="14" name="Cube 13">
            <a:extLst>
              <a:ext uri="{FF2B5EF4-FFF2-40B4-BE49-F238E27FC236}">
                <a16:creationId xmlns:a16="http://schemas.microsoft.com/office/drawing/2014/main" id="{108AA2AB-AE9D-3BA1-5992-198AD8433D8E}"/>
              </a:ext>
            </a:extLst>
          </p:cNvPr>
          <p:cNvSpPr/>
          <p:nvPr/>
        </p:nvSpPr>
        <p:spPr>
          <a:xfrm>
            <a:off x="4203769" y="4154087"/>
            <a:ext cx="2031689" cy="1729695"/>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name_2</a:t>
            </a:r>
          </a:p>
        </p:txBody>
      </p:sp>
      <p:sp>
        <p:nvSpPr>
          <p:cNvPr id="12" name="TextBox 11">
            <a:extLst>
              <a:ext uri="{FF2B5EF4-FFF2-40B4-BE49-F238E27FC236}">
                <a16:creationId xmlns:a16="http://schemas.microsoft.com/office/drawing/2014/main" id="{15E715FF-D471-D27C-CB2E-76B645E22FC2}"/>
              </a:ext>
            </a:extLst>
          </p:cNvPr>
          <p:cNvSpPr txBox="1"/>
          <p:nvPr/>
        </p:nvSpPr>
        <p:spPr>
          <a:xfrm>
            <a:off x="4666418" y="4191395"/>
            <a:ext cx="1106392" cy="369332"/>
          </a:xfrm>
          <a:prstGeom prst="rect">
            <a:avLst/>
          </a:prstGeom>
          <a:noFill/>
        </p:spPr>
        <p:txBody>
          <a:bodyPr wrap="square" rtlCol="0">
            <a:spAutoFit/>
          </a:bodyPr>
          <a:lstStyle/>
          <a:p>
            <a:r>
              <a:rPr lang="en-US" dirty="0"/>
              <a:t>'Jack Doe'</a:t>
            </a:r>
          </a:p>
        </p:txBody>
      </p:sp>
      <p:sp>
        <p:nvSpPr>
          <p:cNvPr id="15" name="TextBox 14">
            <a:extLst>
              <a:ext uri="{FF2B5EF4-FFF2-40B4-BE49-F238E27FC236}">
                <a16:creationId xmlns:a16="http://schemas.microsoft.com/office/drawing/2014/main" id="{19CF1321-DF03-380F-E8E8-59B429C61C81}"/>
              </a:ext>
            </a:extLst>
          </p:cNvPr>
          <p:cNvSpPr txBox="1"/>
          <p:nvPr/>
        </p:nvSpPr>
        <p:spPr>
          <a:xfrm>
            <a:off x="442383" y="6016948"/>
            <a:ext cx="2335896" cy="369332"/>
          </a:xfrm>
          <a:prstGeom prst="rect">
            <a:avLst/>
          </a:prstGeom>
          <a:noFill/>
        </p:spPr>
        <p:txBody>
          <a:bodyPr wrap="none" rtlCol="0">
            <a:spAutoFit/>
          </a:bodyPr>
          <a:lstStyle/>
          <a:p>
            <a:r>
              <a:rPr lang="en-US" dirty="0"/>
              <a:t>id = </a:t>
            </a:r>
            <a:r>
              <a:rPr lang="en-CA" b="0" i="0" dirty="0">
                <a:effectLst/>
              </a:rPr>
              <a:t>140657914795568</a:t>
            </a:r>
            <a:endParaRPr lang="en-US" dirty="0"/>
          </a:p>
        </p:txBody>
      </p:sp>
      <p:sp>
        <p:nvSpPr>
          <p:cNvPr id="16" name="TextBox 15">
            <a:extLst>
              <a:ext uri="{FF2B5EF4-FFF2-40B4-BE49-F238E27FC236}">
                <a16:creationId xmlns:a16="http://schemas.microsoft.com/office/drawing/2014/main" id="{DF051CEA-B605-41C9-1475-4FEAF3119D24}"/>
              </a:ext>
            </a:extLst>
          </p:cNvPr>
          <p:cNvSpPr txBox="1"/>
          <p:nvPr/>
        </p:nvSpPr>
        <p:spPr>
          <a:xfrm>
            <a:off x="4049260" y="6016948"/>
            <a:ext cx="2340705" cy="369332"/>
          </a:xfrm>
          <a:prstGeom prst="rect">
            <a:avLst/>
          </a:prstGeom>
          <a:noFill/>
        </p:spPr>
        <p:txBody>
          <a:bodyPr wrap="none" rtlCol="0">
            <a:spAutoFit/>
          </a:bodyPr>
          <a:lstStyle/>
          <a:p>
            <a:r>
              <a:rPr lang="en-US" dirty="0"/>
              <a:t>id = </a:t>
            </a:r>
            <a:r>
              <a:rPr lang="en-CA" b="0" i="0" dirty="0">
                <a:effectLst/>
              </a:rPr>
              <a:t>140657911722096</a:t>
            </a:r>
            <a:endParaRPr lang="en-US" dirty="0"/>
          </a:p>
        </p:txBody>
      </p:sp>
      <p:sp>
        <p:nvSpPr>
          <p:cNvPr id="6" name="Footer Placeholder 5">
            <a:extLst>
              <a:ext uri="{FF2B5EF4-FFF2-40B4-BE49-F238E27FC236}">
                <a16:creationId xmlns:a16="http://schemas.microsoft.com/office/drawing/2014/main" id="{2D36CCCF-E143-B5F0-5488-7B7EDE9B2C5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5585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46" name="Rectangle 4145">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Python Coding for Kids: A Beginner's Guide - BrightChamps Blog">
            <a:extLst>
              <a:ext uri="{FF2B5EF4-FFF2-40B4-BE49-F238E27FC236}">
                <a16:creationId xmlns:a16="http://schemas.microsoft.com/office/drawing/2014/main" id="{6AF890C0-0047-E267-04B4-DD6C7D914A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EABE561-BD2D-421A-718E-FBFDF708A680}"/>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a:spcAft>
                <a:spcPts val="600"/>
              </a:spcAft>
            </a:pPr>
            <a:fld id="{F43B90E4-860F-204C-90CE-7C7F6EC99B67}" type="slidenum">
              <a:rPr lang="en-US">
                <a:solidFill>
                  <a:srgbClr val="FFFFFF"/>
                </a:solidFill>
              </a:rPr>
              <a:pPr>
                <a:spcAft>
                  <a:spcPts val="600"/>
                </a:spcAft>
              </a:pPr>
              <a:t>6</a:t>
            </a:fld>
            <a:endParaRPr lang="en-US">
              <a:solidFill>
                <a:srgbClr val="FFFFFF"/>
              </a:solidFill>
            </a:endParaRPr>
          </a:p>
        </p:txBody>
      </p:sp>
      <p:sp>
        <p:nvSpPr>
          <p:cNvPr id="5" name="TextBox 4">
            <a:extLst>
              <a:ext uri="{FF2B5EF4-FFF2-40B4-BE49-F238E27FC236}">
                <a16:creationId xmlns:a16="http://schemas.microsoft.com/office/drawing/2014/main" id="{D196837E-996F-D3EB-CF24-6C6DCE8CE5F5}"/>
              </a:ext>
            </a:extLst>
          </p:cNvPr>
          <p:cNvSpPr txBox="1"/>
          <p:nvPr/>
        </p:nvSpPr>
        <p:spPr>
          <a:xfrm>
            <a:off x="6191084" y="2087218"/>
            <a:ext cx="3329373" cy="707886"/>
          </a:xfrm>
          <a:prstGeom prst="rect">
            <a:avLst/>
          </a:prstGeom>
          <a:noFill/>
        </p:spPr>
        <p:txBody>
          <a:bodyPr wrap="none" rtlCol="0">
            <a:spAutoFit/>
          </a:bodyPr>
          <a:lstStyle/>
          <a:p>
            <a:r>
              <a:rPr lang="en-US" sz="4000" dirty="0"/>
              <a:t>Introduction to</a:t>
            </a:r>
          </a:p>
        </p:txBody>
      </p:sp>
      <p:sp>
        <p:nvSpPr>
          <p:cNvPr id="7" name="TextBox 6">
            <a:extLst>
              <a:ext uri="{FF2B5EF4-FFF2-40B4-BE49-F238E27FC236}">
                <a16:creationId xmlns:a16="http://schemas.microsoft.com/office/drawing/2014/main" id="{CAC8F5B2-B1B3-672C-0D24-3689C9D9EEE3}"/>
              </a:ext>
            </a:extLst>
          </p:cNvPr>
          <p:cNvSpPr txBox="1"/>
          <p:nvPr/>
        </p:nvSpPr>
        <p:spPr>
          <a:xfrm>
            <a:off x="6191084" y="4062897"/>
            <a:ext cx="3867316" cy="707886"/>
          </a:xfrm>
          <a:prstGeom prst="rect">
            <a:avLst/>
          </a:prstGeom>
          <a:noFill/>
        </p:spPr>
        <p:txBody>
          <a:bodyPr wrap="square">
            <a:spAutoFit/>
          </a:bodyPr>
          <a:lstStyle/>
          <a:p>
            <a:r>
              <a:rPr lang="en-US" sz="4000" dirty="0"/>
              <a:t>Programming</a:t>
            </a:r>
          </a:p>
        </p:txBody>
      </p:sp>
      <p:sp>
        <p:nvSpPr>
          <p:cNvPr id="2" name="Footer Placeholder 1">
            <a:extLst>
              <a:ext uri="{FF2B5EF4-FFF2-40B4-BE49-F238E27FC236}">
                <a16:creationId xmlns:a16="http://schemas.microsoft.com/office/drawing/2014/main" id="{1B3DC5CF-C1C0-EEF6-C405-F767E708750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84955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BD34-D15B-87A2-ED54-58B4EAEE11B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6979EEA-F78D-5F7F-1A78-8B7B442B11D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A8A44608-C891-7F57-635E-F6F1E0FE16F8}"/>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60</a:t>
            </a:fld>
            <a:endParaRPr lang="en-US" dirty="0">
              <a:solidFill>
                <a:schemeClr val="tx1"/>
              </a:solidFill>
            </a:endParaRPr>
          </a:p>
        </p:txBody>
      </p:sp>
      <p:sp>
        <p:nvSpPr>
          <p:cNvPr id="7" name="Rectangle 6">
            <a:extLst>
              <a:ext uri="{FF2B5EF4-FFF2-40B4-BE49-F238E27FC236}">
                <a16:creationId xmlns:a16="http://schemas.microsoft.com/office/drawing/2014/main" id="{BF20D615-BE4D-F79E-10F7-A3B8100A9EC4}"/>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13B007-5936-B316-338E-7F30C0F7410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 vs. (==) vs. (is)</a:t>
            </a:r>
          </a:p>
        </p:txBody>
      </p:sp>
      <p:sp>
        <p:nvSpPr>
          <p:cNvPr id="3" name="TextBox 2">
            <a:extLst>
              <a:ext uri="{FF2B5EF4-FFF2-40B4-BE49-F238E27FC236}">
                <a16:creationId xmlns:a16="http://schemas.microsoft.com/office/drawing/2014/main" id="{9E030D54-7B0D-DA16-ECB7-BF526A77BC56}"/>
              </a:ext>
            </a:extLst>
          </p:cNvPr>
          <p:cNvSpPr txBox="1"/>
          <p:nvPr/>
        </p:nvSpPr>
        <p:spPr>
          <a:xfrm>
            <a:off x="613316" y="1397034"/>
            <a:ext cx="11095464" cy="489364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Assign Operator (=):</a:t>
            </a:r>
            <a:r>
              <a:rPr lang="en-US" sz="2400" dirty="0"/>
              <a:t> is used to assign a value to a variable. </a:t>
            </a:r>
          </a:p>
          <a:p>
            <a:r>
              <a:rPr lang="en-US" sz="2400" dirty="0"/>
              <a:t>Example: X = 5 assigns the value 5 to the variable X</a:t>
            </a:r>
          </a:p>
          <a:p>
            <a:endParaRPr lang="en-US" sz="2400" dirty="0"/>
          </a:p>
          <a:p>
            <a:endParaRPr lang="en-US" sz="2400" dirty="0"/>
          </a:p>
          <a:p>
            <a:pPr marL="342900" indent="-342900">
              <a:buFont typeface="Arial" panose="020B0604020202020204" pitchFamily="34" charset="0"/>
              <a:buChar char="•"/>
            </a:pPr>
            <a:r>
              <a:rPr lang="en-US" sz="2400" b="1" dirty="0"/>
              <a:t>Equality Operator (==):</a:t>
            </a:r>
            <a:r>
              <a:rPr lang="en-US" sz="2400" dirty="0"/>
              <a:t> is used to check if the values of two operands are equal. If so, it returns True; otherwise, it returns False. </a:t>
            </a:r>
            <a:r>
              <a:rPr lang="en-US" sz="2400" dirty="0">
                <a:highlight>
                  <a:srgbClr val="FFFF00"/>
                </a:highlight>
              </a:rPr>
              <a:t>Compares Values.</a:t>
            </a:r>
            <a:r>
              <a:rPr lang="en-US" sz="2400" dirty="0"/>
              <a:t> </a:t>
            </a:r>
          </a:p>
          <a:p>
            <a:r>
              <a:rPr lang="en-US" sz="2400" dirty="0"/>
              <a:t>Example: X == Y checks if the value of X is equal to the value of Y. </a:t>
            </a:r>
          </a:p>
          <a:p>
            <a:pPr marL="342900" indent="-342900">
              <a:buFont typeface="Arial" panose="020B0604020202020204" pitchFamily="34" charset="0"/>
              <a:buChar char="•"/>
            </a:pPr>
            <a:endParaRPr lang="en-US" sz="2400" dirty="0"/>
          </a:p>
          <a:p>
            <a:endParaRPr lang="en-US" sz="2400" dirty="0"/>
          </a:p>
          <a:p>
            <a:pPr marL="342900" indent="-342900">
              <a:buFont typeface="Arial" panose="020B0604020202020204" pitchFamily="34" charset="0"/>
              <a:buChar char="•"/>
            </a:pPr>
            <a:r>
              <a:rPr lang="en-US" sz="2400" b="1" dirty="0"/>
              <a:t>Identity Operator (is):</a:t>
            </a:r>
            <a:r>
              <a:rPr lang="en-US" sz="2400" dirty="0"/>
              <a:t> checks if two variables refer to the same object, i.e., it checks the identity of the operands, not their equality. It returns True if the operands refer to the same object and False otherwise. </a:t>
            </a:r>
            <a:r>
              <a:rPr lang="en-US" sz="2400" dirty="0">
                <a:highlight>
                  <a:srgbClr val="FFFF00"/>
                </a:highlight>
              </a:rPr>
              <a:t>Compares Memory Location.</a:t>
            </a:r>
            <a:r>
              <a:rPr lang="en-US" sz="2400" dirty="0"/>
              <a:t> </a:t>
            </a:r>
          </a:p>
          <a:p>
            <a:r>
              <a:rPr lang="en-US" sz="2400" dirty="0"/>
              <a:t>Example: X is Y checks if X and Y are the same object in the memory. </a:t>
            </a:r>
          </a:p>
        </p:txBody>
      </p:sp>
      <p:sp>
        <p:nvSpPr>
          <p:cNvPr id="2" name="Footer Placeholder 1">
            <a:extLst>
              <a:ext uri="{FF2B5EF4-FFF2-40B4-BE49-F238E27FC236}">
                <a16:creationId xmlns:a16="http://schemas.microsoft.com/office/drawing/2014/main" id="{4F84A6DE-9637-2C95-E2BC-00D13E54D6A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549157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CB756-7E1C-D8EB-059C-C399DB454DE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AC11976-6AD4-3D0F-5A20-332F8EC8D57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782423C3-1758-8CE0-88D3-0E01C6F5F482}"/>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61</a:t>
            </a:fld>
            <a:endParaRPr lang="en-US" dirty="0">
              <a:solidFill>
                <a:schemeClr val="tx1"/>
              </a:solidFill>
            </a:endParaRPr>
          </a:p>
        </p:txBody>
      </p:sp>
      <p:sp>
        <p:nvSpPr>
          <p:cNvPr id="7" name="Rectangle 6">
            <a:extLst>
              <a:ext uri="{FF2B5EF4-FFF2-40B4-BE49-F238E27FC236}">
                <a16:creationId xmlns:a16="http://schemas.microsoft.com/office/drawing/2014/main" id="{E39CB07F-CF7E-1763-6758-FA09EB1BEB8C}"/>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C257CE2-90FD-00AE-ABB1-65CC22B3DFDA}"/>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String Exercise</a:t>
            </a:r>
          </a:p>
        </p:txBody>
      </p:sp>
      <p:sp>
        <p:nvSpPr>
          <p:cNvPr id="2" name="TextBox 1">
            <a:extLst>
              <a:ext uri="{FF2B5EF4-FFF2-40B4-BE49-F238E27FC236}">
                <a16:creationId xmlns:a16="http://schemas.microsoft.com/office/drawing/2014/main" id="{912EE4FB-DD53-1B83-8771-B6B259421A72}"/>
              </a:ext>
            </a:extLst>
          </p:cNvPr>
          <p:cNvSpPr txBox="1"/>
          <p:nvPr/>
        </p:nvSpPr>
        <p:spPr>
          <a:xfrm>
            <a:off x="646515" y="1376185"/>
            <a:ext cx="11196079" cy="4708981"/>
          </a:xfrm>
          <a:prstGeom prst="rect">
            <a:avLst/>
          </a:prstGeom>
          <a:noFill/>
        </p:spPr>
        <p:txBody>
          <a:bodyPr wrap="square" rtlCol="0">
            <a:spAutoFit/>
          </a:bodyPr>
          <a:lstStyle/>
          <a:p>
            <a:r>
              <a:rPr lang="en-CA" sz="2000" b="1" i="0" u="none" strike="noStrike" dirty="0">
                <a:effectLst/>
              </a:rPr>
              <a:t>Question_1</a:t>
            </a:r>
            <a:r>
              <a:rPr lang="en-CA" sz="2000" b="0" i="0" u="none" strike="noStrike" dirty="0">
                <a:effectLst/>
              </a:rPr>
              <a:t>: Create a string variable named greeting with the value "Hello, Python learners!" and print it.</a:t>
            </a:r>
            <a:endParaRPr lang="en-CA" sz="2000" dirty="0"/>
          </a:p>
          <a:p>
            <a:r>
              <a:rPr lang="en-CA" sz="2000" b="1" i="0" u="none" strike="noStrike" dirty="0">
                <a:effectLst/>
              </a:rPr>
              <a:t>Question_2</a:t>
            </a:r>
            <a:r>
              <a:rPr lang="en-CA" sz="2000" b="0" i="0" u="none" strike="noStrike" dirty="0">
                <a:effectLst/>
              </a:rPr>
              <a:t>: Use the </a:t>
            </a:r>
            <a:r>
              <a:rPr lang="en-CA" sz="2000" b="0" i="0" u="none" strike="noStrike" dirty="0" err="1">
                <a:effectLst/>
              </a:rPr>
              <a:t>len</a:t>
            </a:r>
            <a:r>
              <a:rPr lang="en-CA" sz="2000" b="0" i="0" u="none" strike="noStrike" dirty="0">
                <a:effectLst/>
              </a:rPr>
              <a:t>() function to find the length of the string greeting you created above.</a:t>
            </a:r>
          </a:p>
          <a:p>
            <a:r>
              <a:rPr lang="en-CA" sz="2000" b="1" i="0" u="none" strike="noStrike" dirty="0">
                <a:effectLst/>
              </a:rPr>
              <a:t>Question_3</a:t>
            </a:r>
            <a:r>
              <a:rPr lang="en-CA" sz="2000" b="0" i="0" u="none" strike="noStrike" dirty="0">
                <a:effectLst/>
              </a:rPr>
              <a:t>: Access and print the first and last character of ‘greeting’.</a:t>
            </a:r>
            <a:endParaRPr lang="en-CA" sz="2000" dirty="0"/>
          </a:p>
          <a:p>
            <a:r>
              <a:rPr lang="en-CA" sz="2000" b="1" i="0" u="none" strike="noStrike" dirty="0">
                <a:effectLst/>
              </a:rPr>
              <a:t>Question_4</a:t>
            </a:r>
            <a:r>
              <a:rPr lang="en-CA" sz="2000" b="0" i="0" u="none" strike="noStrike" dirty="0">
                <a:effectLst/>
              </a:rPr>
              <a:t>: Slice the ‘greeting’ string to include only the word "Hello".</a:t>
            </a:r>
          </a:p>
          <a:p>
            <a:r>
              <a:rPr lang="en-CA" sz="2000" b="1" i="0" u="none" strike="noStrike" dirty="0">
                <a:effectLst/>
              </a:rPr>
              <a:t>Question_5</a:t>
            </a:r>
            <a:r>
              <a:rPr lang="en-CA" sz="2000" b="0" i="0" u="none" strike="noStrike" dirty="0">
                <a:effectLst/>
              </a:rPr>
              <a:t>: Use a string method to convert ‘greeting’ to uppercase and another method to split it into individual words.</a:t>
            </a:r>
            <a:endParaRPr lang="en-CA" sz="2000" dirty="0"/>
          </a:p>
          <a:p>
            <a:r>
              <a:rPr lang="en-CA" sz="2000" b="1" i="0" u="none" strike="noStrike" dirty="0">
                <a:effectLst/>
              </a:rPr>
              <a:t>Question_6</a:t>
            </a:r>
            <a:r>
              <a:rPr lang="en-CA" sz="2000" b="0" i="0" u="none" strike="noStrike" dirty="0">
                <a:effectLst/>
              </a:rPr>
              <a:t>: Concatenate the following strings: "Python", "is", "awesome!" to form a complete sentence and print it.</a:t>
            </a:r>
          </a:p>
          <a:p>
            <a:r>
              <a:rPr lang="en-CA" sz="2000" b="1" i="0" u="none" strike="noStrike" dirty="0">
                <a:effectLst/>
              </a:rPr>
              <a:t>Question_7</a:t>
            </a:r>
            <a:r>
              <a:rPr lang="en-CA" sz="2000" b="0" i="0" u="none" strike="noStrike" dirty="0">
                <a:effectLst/>
              </a:rPr>
              <a:t>: Use f-string to embed the variables language = "Python" and version = 3.8 into the sentence "I am learning Python 3.8".</a:t>
            </a:r>
            <a:endParaRPr lang="en-CA" sz="2000" dirty="0"/>
          </a:p>
          <a:p>
            <a:r>
              <a:rPr lang="en-CA" sz="2000" b="1" i="0" u="none" strike="noStrike" dirty="0">
                <a:effectLst/>
              </a:rPr>
              <a:t>Question_8</a:t>
            </a:r>
            <a:r>
              <a:rPr lang="en-CA" sz="2000" b="0" i="0" u="none" strike="noStrike" dirty="0">
                <a:effectLst/>
              </a:rPr>
              <a:t>: Print the string: She said, "Python is my favorite programming language!" using escaping for the double quotes.</a:t>
            </a:r>
          </a:p>
          <a:p>
            <a:r>
              <a:rPr lang="en-CA" sz="2000" b="1" i="0" u="none" strike="noStrike" dirty="0">
                <a:effectLst/>
              </a:rPr>
              <a:t>Question_9</a:t>
            </a:r>
            <a:r>
              <a:rPr lang="en-CA" sz="2000" b="0" i="0" u="none" strike="noStrike" dirty="0">
                <a:effectLst/>
              </a:rPr>
              <a:t>: Check if the word "Python" is in the sentence "This is a Python class." and print True or False.</a:t>
            </a:r>
          </a:p>
          <a:p>
            <a:r>
              <a:rPr lang="en-CA" sz="2000" b="1" i="0" u="none" strike="noStrike" dirty="0">
                <a:effectLst/>
              </a:rPr>
              <a:t>Question_10</a:t>
            </a:r>
            <a:r>
              <a:rPr lang="en-CA" sz="2000" b="0" i="0" u="none" strike="noStrike" dirty="0">
                <a:effectLst/>
              </a:rPr>
              <a:t>: Replace the word "Python" with "programming" in the sentence "I love Python." and print the result.</a:t>
            </a:r>
          </a:p>
        </p:txBody>
      </p:sp>
      <p:sp>
        <p:nvSpPr>
          <p:cNvPr id="3" name="Footer Placeholder 2">
            <a:extLst>
              <a:ext uri="{FF2B5EF4-FFF2-40B4-BE49-F238E27FC236}">
                <a16:creationId xmlns:a16="http://schemas.microsoft.com/office/drawing/2014/main" id="{4FE73CC0-F5D0-706E-7CAA-BFB592CA2AF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4199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80DEC97B-ABA3-EAD2-7009-2E245B00AC39}"/>
              </a:ext>
            </a:extLst>
          </p:cNvPr>
          <p:cNvSpPr txBox="1"/>
          <p:nvPr/>
        </p:nvSpPr>
        <p:spPr>
          <a:xfrm>
            <a:off x="765208" y="1431942"/>
            <a:ext cx="5081748"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Computing technology has a history of transforming society, similar to the Industrial Revolution's impact on agriculture, industry, and domestic life.</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The earliest recognized computing device was the abacus, which was invented around 2500 BCE to handle large-scale calculations.</a:t>
            </a:r>
          </a:p>
          <a:p>
            <a:pPr marL="342900" indent="-342900" algn="l">
              <a:buFont typeface="Arial" panose="020B0604020202020204" pitchFamily="34" charset="0"/>
              <a:buChar char="•"/>
            </a:pPr>
            <a:endParaRPr lang="en-CA" sz="2400" b="0" i="0" u="none" strike="noStrike" dirty="0">
              <a:effectLst/>
            </a:endParaRPr>
          </a:p>
        </p:txBody>
      </p:sp>
      <p:pic>
        <p:nvPicPr>
          <p:cNvPr id="11" name="Picture 10" descr="A close-up of an abacus&#10;&#10;Description automatically generated">
            <a:extLst>
              <a:ext uri="{FF2B5EF4-FFF2-40B4-BE49-F238E27FC236}">
                <a16:creationId xmlns:a16="http://schemas.microsoft.com/office/drawing/2014/main" id="{045ACFCD-F8A8-2B57-9599-4796DF4499A5}"/>
              </a:ext>
            </a:extLst>
          </p:cNvPr>
          <p:cNvPicPr>
            <a:picLocks noChangeAspect="1"/>
          </p:cNvPicPr>
          <p:nvPr/>
        </p:nvPicPr>
        <p:blipFill>
          <a:blip r:embed="rId2"/>
          <a:stretch>
            <a:fillRect/>
          </a:stretch>
        </p:blipFill>
        <p:spPr>
          <a:xfrm>
            <a:off x="6674934" y="1649968"/>
            <a:ext cx="5067300" cy="3429000"/>
          </a:xfrm>
          <a:prstGeom prst="rect">
            <a:avLst/>
          </a:prstGeom>
        </p:spPr>
      </p:pic>
      <p:sp>
        <p:nvSpPr>
          <p:cNvPr id="2" name="Footer Placeholder 1">
            <a:extLst>
              <a:ext uri="{FF2B5EF4-FFF2-40B4-BE49-F238E27FC236}">
                <a16:creationId xmlns:a16="http://schemas.microsoft.com/office/drawing/2014/main" id="{014D7E33-DEB0-AEEB-4747-ECFC5DDB661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92CBA-7793-407B-CE3E-9014FC17CFB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27A798-63A9-0425-24F3-82D794AB250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76E9E8BD-2D9B-08D5-477C-C1D653B14AD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8</a:t>
            </a:fld>
            <a:endParaRPr lang="en-US" dirty="0">
              <a:solidFill>
                <a:schemeClr val="tx1"/>
              </a:solidFill>
            </a:endParaRPr>
          </a:p>
        </p:txBody>
      </p:sp>
      <p:sp>
        <p:nvSpPr>
          <p:cNvPr id="7" name="Rectangle 6">
            <a:extLst>
              <a:ext uri="{FF2B5EF4-FFF2-40B4-BE49-F238E27FC236}">
                <a16:creationId xmlns:a16="http://schemas.microsoft.com/office/drawing/2014/main" id="{2181BF83-AB79-B50A-0EAA-D8DB29A3ECF3}"/>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A90A1B-0036-BADA-6876-EB885F6B8F0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8788E7AE-DD3B-01F4-5D52-B5049F428FF8}"/>
              </a:ext>
            </a:extLst>
          </p:cNvPr>
          <p:cNvSpPr txBox="1"/>
          <p:nvPr/>
        </p:nvSpPr>
        <p:spPr>
          <a:xfrm>
            <a:off x="765208" y="1431942"/>
            <a:ext cx="5081748" cy="4893647"/>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Humans developed various computing devices over thousands of years, including astrolabes, slide rules, and calculators, which enhanced computation and reduced laborious calculations.</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Charles Babbage proposed the Difference Engine and later the Analytical Engine, which laid the foundation for general-purpose computers and programmability.</a:t>
            </a:r>
          </a:p>
          <a:p>
            <a:pPr marL="342900" indent="-342900" algn="l">
              <a:buFont typeface="Arial" panose="020B0604020202020204" pitchFamily="34" charset="0"/>
              <a:buChar char="•"/>
            </a:pPr>
            <a:endParaRPr lang="en-CA" sz="2400" b="0" i="0" u="none" strike="noStrike" dirty="0">
              <a:effectLst/>
            </a:endParaRPr>
          </a:p>
        </p:txBody>
      </p:sp>
      <p:pic>
        <p:nvPicPr>
          <p:cNvPr id="1026" name="Picture 2" descr="How Astrolabes Work | HowStuffWorks">
            <a:extLst>
              <a:ext uri="{FF2B5EF4-FFF2-40B4-BE49-F238E27FC236}">
                <a16:creationId xmlns:a16="http://schemas.microsoft.com/office/drawing/2014/main" id="{277C20A6-31F6-6E90-F7A1-78C7A032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307"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718E058-2B89-BC82-CFB2-98227578337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14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ED276-5EDA-C566-8D20-2FBF5581ABD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7E77C3-15FB-3B5E-20E4-C97DD3EFE353}"/>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973CEC6-6AA6-51AF-DCD6-9978F69FD41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9</a:t>
            </a:fld>
            <a:endParaRPr lang="en-US" dirty="0">
              <a:solidFill>
                <a:schemeClr val="tx1"/>
              </a:solidFill>
            </a:endParaRPr>
          </a:p>
        </p:txBody>
      </p:sp>
      <p:sp>
        <p:nvSpPr>
          <p:cNvPr id="7" name="Rectangle 6">
            <a:extLst>
              <a:ext uri="{FF2B5EF4-FFF2-40B4-BE49-F238E27FC236}">
                <a16:creationId xmlns:a16="http://schemas.microsoft.com/office/drawing/2014/main" id="{83F95F4F-0BD5-A8D8-9949-EB3FBBD2F2C4}"/>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C80A97-6652-A98C-0A34-AD4E74A0D62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11D34736-D260-F96B-2490-327E47F922F5}"/>
              </a:ext>
            </a:extLst>
          </p:cNvPr>
          <p:cNvSpPr txBox="1"/>
          <p:nvPr/>
        </p:nvSpPr>
        <p:spPr>
          <a:xfrm>
            <a:off x="765208" y="1351508"/>
            <a:ext cx="4921914" cy="4524315"/>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Ada Lovelace is often considered the world's first programmer for her hypothetical programs for the Analytical Engine.</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Herman Hollerith's tabulating machine, which used punch cards and electro-mechanical systems, revolutionized data processing, saving time and money in tasks like the census.</a:t>
            </a:r>
          </a:p>
        </p:txBody>
      </p:sp>
      <p:pic>
        <p:nvPicPr>
          <p:cNvPr id="2050" name="Picture 2" descr="ada lovelace">
            <a:extLst>
              <a:ext uri="{FF2B5EF4-FFF2-40B4-BE49-F238E27FC236}">
                <a16:creationId xmlns:a16="http://schemas.microsoft.com/office/drawing/2014/main" id="{A5C6BA30-F8B0-12BC-02BB-449835CD9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405" y="433178"/>
            <a:ext cx="4237463" cy="29958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llerith Electric Tabulating System (HETS) - YouTube">
            <a:extLst>
              <a:ext uri="{FF2B5EF4-FFF2-40B4-BE49-F238E27FC236}">
                <a16:creationId xmlns:a16="http://schemas.microsoft.com/office/drawing/2014/main" id="{D60028F4-7E29-5E52-A924-10A6854C9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405" y="3612995"/>
            <a:ext cx="4237463" cy="269048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0FC040D-E70B-D287-B87B-2E6BC2BC98E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08255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40138</TotalTime>
  <Words>5134</Words>
  <Application>Microsoft Macintosh PowerPoint</Application>
  <PresentationFormat>Widescreen</PresentationFormat>
  <Paragraphs>549</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-apple-system</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358</cp:revision>
  <dcterms:created xsi:type="dcterms:W3CDTF">2023-12-15T03:34:30Z</dcterms:created>
  <dcterms:modified xsi:type="dcterms:W3CDTF">2025-05-28T05:54:50Z</dcterms:modified>
</cp:coreProperties>
</file>